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99" r:id="rId2"/>
    <p:sldId id="261" r:id="rId3"/>
    <p:sldId id="262" r:id="rId4"/>
    <p:sldId id="290" r:id="rId5"/>
    <p:sldId id="263" r:id="rId6"/>
    <p:sldId id="264" r:id="rId7"/>
    <p:sldId id="265" r:id="rId8"/>
    <p:sldId id="271" r:id="rId9"/>
    <p:sldId id="292" r:id="rId10"/>
    <p:sldId id="272" r:id="rId11"/>
    <p:sldId id="293" r:id="rId12"/>
    <p:sldId id="296" r:id="rId13"/>
    <p:sldId id="273" r:id="rId14"/>
    <p:sldId id="274" r:id="rId15"/>
    <p:sldId id="275" r:id="rId16"/>
    <p:sldId id="294" r:id="rId17"/>
    <p:sldId id="295" r:id="rId18"/>
    <p:sldId id="286" r:id="rId19"/>
    <p:sldId id="298" r:id="rId20"/>
  </p:sldIdLst>
  <p:sldSz cx="9144000" cy="6858000" type="screen4x3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FF"/>
    <a:srgbClr val="2466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39EF0D-7548-4BB8-844D-7BADE92A92AE}" type="datetimeFigureOut">
              <a:rPr lang="vi-VN" smtClean="0"/>
              <a:t>24/04/2020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FBAC97-B391-4E1D-9E14-BBE0BFBA33FA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62600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Slide Image Placeholder 6145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4098" name="Text Placeholder 6146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zh-CN" smtClean="0">
              <a:ea typeface="SimSun" pitchFamily="2" charset="-122"/>
            </a:endParaRPr>
          </a:p>
        </p:txBody>
      </p:sp>
      <p:sp>
        <p:nvSpPr>
          <p:cNvPr id="4099" name="Slide Number Placeholder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4D64A379-028B-42F3-B319-B202E3C5CC8D}" type="slidenum">
              <a:rPr lang="en-US" altLang="zh-CN"/>
              <a:pPr/>
              <a:t>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BAC97-B391-4E1D-9E14-BBE0BFBA33FA}" type="slidenum">
              <a:rPr lang="vi-VN" smtClean="0"/>
              <a:t>10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9446857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BAC97-B391-4E1D-9E14-BBE0BFBA33FA}" type="slidenum">
              <a:rPr lang="vi-VN" smtClean="0"/>
              <a:t>14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81872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4FB16-169C-4B45-8EFB-AA41B8E910AC}" type="datetimeFigureOut">
              <a:rPr lang="vi-VN" smtClean="0"/>
              <a:t>24/04/2020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EF46B-DB84-483E-8098-9AED421CB21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04975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4FB16-169C-4B45-8EFB-AA41B8E910AC}" type="datetimeFigureOut">
              <a:rPr lang="vi-VN" smtClean="0"/>
              <a:t>24/04/2020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EF46B-DB84-483E-8098-9AED421CB21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78215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4FB16-169C-4B45-8EFB-AA41B8E910AC}" type="datetimeFigureOut">
              <a:rPr lang="vi-VN" smtClean="0"/>
              <a:t>24/04/2020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EF46B-DB84-483E-8098-9AED421CB21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674933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4FB16-169C-4B45-8EFB-AA41B8E910AC}" type="datetimeFigureOut">
              <a:rPr lang="vi-VN" smtClean="0"/>
              <a:t>24/04/2020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EF46B-DB84-483E-8098-9AED421CB21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793795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4FB16-169C-4B45-8EFB-AA41B8E910AC}" type="datetimeFigureOut">
              <a:rPr lang="vi-VN" smtClean="0"/>
              <a:t>24/04/2020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EF46B-DB84-483E-8098-9AED421CB21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06132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4FB16-169C-4B45-8EFB-AA41B8E910AC}" type="datetimeFigureOut">
              <a:rPr lang="vi-VN" smtClean="0"/>
              <a:t>24/04/2020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EF46B-DB84-483E-8098-9AED421CB21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063173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4FB16-169C-4B45-8EFB-AA41B8E910AC}" type="datetimeFigureOut">
              <a:rPr lang="vi-VN" smtClean="0"/>
              <a:t>24/04/2020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EF46B-DB84-483E-8098-9AED421CB21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07606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4FB16-169C-4B45-8EFB-AA41B8E910AC}" type="datetimeFigureOut">
              <a:rPr lang="vi-VN" smtClean="0"/>
              <a:t>24/04/2020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EF46B-DB84-483E-8098-9AED421CB21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84021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4FB16-169C-4B45-8EFB-AA41B8E910AC}" type="datetimeFigureOut">
              <a:rPr lang="vi-VN" smtClean="0"/>
              <a:t>24/04/2020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EF46B-DB84-483E-8098-9AED421CB21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90703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4FB16-169C-4B45-8EFB-AA41B8E910AC}" type="datetimeFigureOut">
              <a:rPr lang="vi-VN" smtClean="0"/>
              <a:t>24/04/2020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EF46B-DB84-483E-8098-9AED421CB21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86717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4FB16-169C-4B45-8EFB-AA41B8E910AC}" type="datetimeFigureOut">
              <a:rPr lang="vi-VN" smtClean="0"/>
              <a:t>24/04/2020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EF46B-DB84-483E-8098-9AED421CB21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072172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84FB16-169C-4B45-8EFB-AA41B8E910AC}" type="datetimeFigureOut">
              <a:rPr lang="vi-VN" smtClean="0"/>
              <a:t>24/04/2020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8EF46B-DB84-483E-8098-9AED421CB21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585652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14350"/>
            <a:ext cx="5105400" cy="611505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965700" y="685800"/>
            <a:ext cx="4229100" cy="2554545"/>
          </a:xfrm>
          <a:prstGeom prst="rect">
            <a:avLst/>
          </a:prstGeom>
          <a:noFill/>
          <a:ln>
            <a:noFill/>
          </a:ln>
          <a:effectLst>
            <a:innerShdw blurRad="114300">
              <a:srgbClr val="FF0000"/>
            </a:inn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BỘ MÔN NGỮ VĂN 2</a:t>
            </a:r>
          </a:p>
          <a:p>
            <a:pPr algn="ctr">
              <a:defRPr/>
            </a:pPr>
            <a:r>
              <a:rPr lang="en-US" sz="4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THƯƠNG MẾN </a:t>
            </a:r>
          </a:p>
          <a:p>
            <a:pPr algn="ctr">
              <a:defRPr/>
            </a:pPr>
            <a:r>
              <a:rPr lang="en-US" sz="4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CHÀO CÁC EM</a:t>
            </a:r>
          </a:p>
        </p:txBody>
      </p:sp>
      <p:sp>
        <p:nvSpPr>
          <p:cNvPr id="2054" name="TextBox 3"/>
          <p:cNvSpPr txBox="1">
            <a:spLocks noChangeArrowheads="1"/>
          </p:cNvSpPr>
          <p:nvPr/>
        </p:nvSpPr>
        <p:spPr bwMode="auto">
          <a:xfrm>
            <a:off x="5181600" y="3471863"/>
            <a:ext cx="4229100" cy="317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4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MONG CÁC EM LUÔN MẠNH KHỎE </a:t>
            </a:r>
          </a:p>
          <a:p>
            <a:pPr algn="ctr" eaLnBrk="1" hangingPunct="1"/>
            <a:r>
              <a:rPr lang="en-US" sz="4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VÀ </a:t>
            </a:r>
          </a:p>
          <a:p>
            <a:pPr algn="ctr" eaLnBrk="1" hangingPunct="1"/>
            <a:r>
              <a:rPr lang="en-US" sz="4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HỌC TẬP TỐT </a:t>
            </a:r>
          </a:p>
        </p:txBody>
      </p:sp>
    </p:spTree>
    <p:extLst>
      <p:ext uri="{BB962C8B-B14F-4D97-AF65-F5344CB8AC3E}">
        <p14:creationId xmlns:p14="http://schemas.microsoft.com/office/powerpoint/2010/main" val="315266755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 Placeholder 11265"/>
          <p:cNvSpPr>
            <a:spLocks noGrp="1" noChangeArrowheads="1"/>
          </p:cNvSpPr>
          <p:nvPr>
            <p:ph idx="1"/>
          </p:nvPr>
        </p:nvSpPr>
        <p:spPr>
          <a:xfrm>
            <a:off x="0" y="-76200"/>
            <a:ext cx="9144000" cy="76200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80000"/>
              </a:lnSpc>
              <a:buFont typeface="Arial" pitchFamily="34" charset="0"/>
              <a:buNone/>
            </a:pPr>
            <a:endParaRPr lang="en-US" altLang="zh-CN" sz="900" smtClean="0">
              <a:solidFill>
                <a:srgbClr val="0000FF"/>
              </a:solidFill>
              <a:ea typeface="SimSun" pitchFamily="2" charset="-122"/>
            </a:endParaRPr>
          </a:p>
        </p:txBody>
      </p:sp>
      <p:sp>
        <p:nvSpPr>
          <p:cNvPr id="10242" name="Text Box 11266"/>
          <p:cNvSpPr txBox="1">
            <a:spLocks noChangeArrowheads="1"/>
          </p:cNvSpPr>
          <p:nvPr/>
        </p:nvSpPr>
        <p:spPr bwMode="auto">
          <a:xfrm>
            <a:off x="685800" y="312420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endParaRPr lang="en-US" altLang="zh-CN" sz="2400">
              <a:latin typeface=".VnTime" pitchFamily="34" charset="0"/>
              <a:ea typeface="SimSun" pitchFamily="2" charset="-122"/>
            </a:endParaRPr>
          </a:p>
        </p:txBody>
      </p:sp>
      <p:sp>
        <p:nvSpPr>
          <p:cNvPr id="10243" name="Text Box 11267"/>
          <p:cNvSpPr txBox="1">
            <a:spLocks noChangeArrowheads="1"/>
          </p:cNvSpPr>
          <p:nvPr/>
        </p:nvSpPr>
        <p:spPr bwMode="auto">
          <a:xfrm>
            <a:off x="533400" y="4114800"/>
            <a:ext cx="670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400">
                <a:latin typeface=".VnTime" pitchFamily="34" charset="0"/>
                <a:ea typeface="SimSun" pitchFamily="2" charset="-122"/>
              </a:rPr>
              <a:t> </a:t>
            </a:r>
          </a:p>
        </p:txBody>
      </p:sp>
      <p:sp>
        <p:nvSpPr>
          <p:cNvPr id="10244" name="Straight Connector 11268"/>
          <p:cNvSpPr>
            <a:spLocks noChangeShapeType="1"/>
          </p:cNvSpPr>
          <p:nvPr/>
        </p:nvSpPr>
        <p:spPr bwMode="auto">
          <a:xfrm>
            <a:off x="0" y="914400"/>
            <a:ext cx="8964488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vi-VN"/>
          </a:p>
        </p:txBody>
      </p:sp>
      <p:sp>
        <p:nvSpPr>
          <p:cNvPr id="10245" name="Straight Connector 11269"/>
          <p:cNvSpPr>
            <a:spLocks noChangeShapeType="1"/>
          </p:cNvSpPr>
          <p:nvPr/>
        </p:nvSpPr>
        <p:spPr bwMode="auto">
          <a:xfrm>
            <a:off x="0" y="1600200"/>
            <a:ext cx="8964488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vi-VN"/>
          </a:p>
        </p:txBody>
      </p:sp>
      <p:sp>
        <p:nvSpPr>
          <p:cNvPr id="10246" name="Straight Connector 11270"/>
          <p:cNvSpPr>
            <a:spLocks noChangeShapeType="1"/>
          </p:cNvSpPr>
          <p:nvPr/>
        </p:nvSpPr>
        <p:spPr bwMode="auto">
          <a:xfrm flipH="1">
            <a:off x="892174" y="914400"/>
            <a:ext cx="22225" cy="5394920"/>
          </a:xfrm>
          <a:prstGeom prst="line">
            <a:avLst/>
          </a:prstGeom>
          <a:ln>
            <a:headEnd/>
            <a:tailEnd/>
          </a:ln>
          <a:ex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vi-VN"/>
          </a:p>
        </p:txBody>
      </p:sp>
      <p:sp>
        <p:nvSpPr>
          <p:cNvPr id="10247" name="Straight Connector 11271"/>
          <p:cNvSpPr>
            <a:spLocks noChangeShapeType="1"/>
          </p:cNvSpPr>
          <p:nvPr/>
        </p:nvSpPr>
        <p:spPr bwMode="auto">
          <a:xfrm>
            <a:off x="3962400" y="914400"/>
            <a:ext cx="0" cy="5394920"/>
          </a:xfrm>
          <a:prstGeom prst="line">
            <a:avLst/>
          </a:prstGeom>
          <a:ln>
            <a:headEnd/>
            <a:tailEnd/>
          </a:ln>
          <a:ex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vi-VN"/>
          </a:p>
        </p:txBody>
      </p:sp>
      <p:sp>
        <p:nvSpPr>
          <p:cNvPr id="10248" name="Straight Connector 11272"/>
          <p:cNvSpPr>
            <a:spLocks noChangeShapeType="1"/>
          </p:cNvSpPr>
          <p:nvPr/>
        </p:nvSpPr>
        <p:spPr bwMode="auto">
          <a:xfrm flipH="1" flipV="1">
            <a:off x="6127750" y="914400"/>
            <a:ext cx="4445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10249" name="Straight Connector 11273"/>
          <p:cNvSpPr>
            <a:spLocks noChangeShapeType="1"/>
          </p:cNvSpPr>
          <p:nvPr/>
        </p:nvSpPr>
        <p:spPr bwMode="auto">
          <a:xfrm>
            <a:off x="6096000" y="914400"/>
            <a:ext cx="0" cy="5352819"/>
          </a:xfrm>
          <a:prstGeom prst="line">
            <a:avLst/>
          </a:prstGeom>
          <a:ln>
            <a:headEnd/>
            <a:tailEnd/>
          </a:ln>
          <a:ex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vi-VN"/>
          </a:p>
        </p:txBody>
      </p:sp>
      <p:sp>
        <p:nvSpPr>
          <p:cNvPr id="10250" name="Text Box 11274"/>
          <p:cNvSpPr txBox="1">
            <a:spLocks noChangeArrowheads="1"/>
          </p:cNvSpPr>
          <p:nvPr/>
        </p:nvSpPr>
        <p:spPr bwMode="auto">
          <a:xfrm>
            <a:off x="76200" y="1035050"/>
            <a:ext cx="6858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400">
                <a:solidFill>
                  <a:srgbClr val="0000CC"/>
                </a:solidFill>
                <a:latin typeface=".VnTime" pitchFamily="34" charset="0"/>
                <a:ea typeface="SimSun" pitchFamily="2" charset="-122"/>
              </a:rPr>
              <a:t>ĐỀ</a:t>
            </a:r>
          </a:p>
        </p:txBody>
      </p:sp>
      <p:sp>
        <p:nvSpPr>
          <p:cNvPr id="10251" name="Text Box 11278"/>
          <p:cNvSpPr txBox="1">
            <a:spLocks noChangeArrowheads="1"/>
          </p:cNvSpPr>
          <p:nvPr/>
        </p:nvSpPr>
        <p:spPr bwMode="auto">
          <a:xfrm>
            <a:off x="0" y="1897063"/>
            <a:ext cx="838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CC"/>
                </a:solidFill>
                <a:latin typeface=".VnTime" pitchFamily="34" charset="0"/>
                <a:ea typeface="SimSun" pitchFamily="2" charset="-122"/>
              </a:rPr>
              <a:t>ĐỀ 1</a:t>
            </a:r>
          </a:p>
        </p:txBody>
      </p:sp>
      <p:sp>
        <p:nvSpPr>
          <p:cNvPr id="10252" name="Text Box 11279"/>
          <p:cNvSpPr txBox="1">
            <a:spLocks noChangeArrowheads="1"/>
          </p:cNvSpPr>
          <p:nvPr/>
        </p:nvSpPr>
        <p:spPr bwMode="auto">
          <a:xfrm>
            <a:off x="1905000" y="373380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endParaRPr lang="en-US" altLang="zh-CN" sz="2400">
              <a:latin typeface=".VnTime" pitchFamily="34" charset="0"/>
              <a:ea typeface="SimSun" pitchFamily="2" charset="-122"/>
            </a:endParaRPr>
          </a:p>
        </p:txBody>
      </p:sp>
      <p:sp>
        <p:nvSpPr>
          <p:cNvPr id="10253" name="Text Box 11280"/>
          <p:cNvSpPr txBox="1">
            <a:spLocks noChangeArrowheads="1"/>
          </p:cNvSpPr>
          <p:nvPr/>
        </p:nvSpPr>
        <p:spPr bwMode="auto">
          <a:xfrm>
            <a:off x="1066800" y="1752600"/>
            <a:ext cx="274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endParaRPr lang="en-US" altLang="zh-CN" sz="2400">
              <a:latin typeface=".VnTime" pitchFamily="34" charset="0"/>
              <a:ea typeface="SimSun" pitchFamily="2" charset="-122"/>
            </a:endParaRPr>
          </a:p>
        </p:txBody>
      </p:sp>
      <p:sp>
        <p:nvSpPr>
          <p:cNvPr id="10254" name="Straight Connector 11284"/>
          <p:cNvSpPr>
            <a:spLocks noChangeShapeType="1"/>
          </p:cNvSpPr>
          <p:nvPr/>
        </p:nvSpPr>
        <p:spPr bwMode="auto">
          <a:xfrm>
            <a:off x="0" y="2780928"/>
            <a:ext cx="8964488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vi-VN"/>
          </a:p>
        </p:txBody>
      </p:sp>
      <p:sp>
        <p:nvSpPr>
          <p:cNvPr id="10255" name="Text Box 11285"/>
          <p:cNvSpPr txBox="1">
            <a:spLocks noChangeArrowheads="1"/>
          </p:cNvSpPr>
          <p:nvPr/>
        </p:nvSpPr>
        <p:spPr bwMode="auto">
          <a:xfrm>
            <a:off x="0" y="3124200"/>
            <a:ext cx="838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CC"/>
                </a:solidFill>
                <a:latin typeface=".VnTime" pitchFamily="34" charset="0"/>
                <a:ea typeface="SimSun" pitchFamily="2" charset="-122"/>
              </a:rPr>
              <a:t>ĐỀ 2</a:t>
            </a:r>
          </a:p>
        </p:txBody>
      </p:sp>
      <p:sp>
        <p:nvSpPr>
          <p:cNvPr id="11289" name="Text Box 11288"/>
          <p:cNvSpPr txBox="1">
            <a:spLocks noChangeArrowheads="1"/>
          </p:cNvSpPr>
          <p:nvPr/>
        </p:nvSpPr>
        <p:spPr bwMode="auto">
          <a:xfrm>
            <a:off x="6647609" y="2929557"/>
            <a:ext cx="194478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000" smtClean="0">
                <a:ea typeface="SimSun" pitchFamily="2" charset="-122"/>
              </a:rPr>
              <a:t>Đòi hỏi người viết phải tự triển khai</a:t>
            </a:r>
            <a:endParaRPr lang="en-US" altLang="zh-CN" sz="2000">
              <a:ea typeface="SimSun" pitchFamily="2" charset="-122"/>
            </a:endParaRPr>
          </a:p>
        </p:txBody>
      </p:sp>
      <p:sp>
        <p:nvSpPr>
          <p:cNvPr id="10257" name="Straight Connector 11289"/>
          <p:cNvSpPr>
            <a:spLocks noChangeShapeType="1"/>
          </p:cNvSpPr>
          <p:nvPr/>
        </p:nvSpPr>
        <p:spPr bwMode="auto">
          <a:xfrm>
            <a:off x="0" y="3962400"/>
            <a:ext cx="8964488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vi-VN"/>
          </a:p>
        </p:txBody>
      </p:sp>
      <p:sp>
        <p:nvSpPr>
          <p:cNvPr id="10258" name="Text Box 11290"/>
          <p:cNvSpPr txBox="1">
            <a:spLocks noChangeArrowheads="1"/>
          </p:cNvSpPr>
          <p:nvPr/>
        </p:nvSpPr>
        <p:spPr bwMode="auto">
          <a:xfrm>
            <a:off x="-60207" y="4479895"/>
            <a:ext cx="9906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CC"/>
                </a:solidFill>
                <a:latin typeface=".VnTime" pitchFamily="34" charset="0"/>
                <a:ea typeface="SimSun" pitchFamily="2" charset="-122"/>
              </a:rPr>
              <a:t>ĐỀ 3</a:t>
            </a:r>
          </a:p>
        </p:txBody>
      </p:sp>
      <p:sp>
        <p:nvSpPr>
          <p:cNvPr id="10260" name="Straight Connector 11294"/>
          <p:cNvSpPr>
            <a:spLocks noChangeShapeType="1"/>
          </p:cNvSpPr>
          <p:nvPr/>
        </p:nvSpPr>
        <p:spPr bwMode="auto">
          <a:xfrm>
            <a:off x="-60207" y="5135130"/>
            <a:ext cx="9024695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vi-VN"/>
          </a:p>
        </p:txBody>
      </p:sp>
      <p:sp>
        <p:nvSpPr>
          <p:cNvPr id="10261" name="Text Box 11295"/>
          <p:cNvSpPr txBox="1">
            <a:spLocks noChangeArrowheads="1"/>
          </p:cNvSpPr>
          <p:nvPr/>
        </p:nvSpPr>
        <p:spPr bwMode="auto">
          <a:xfrm>
            <a:off x="6553200" y="1066800"/>
            <a:ext cx="2057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0000CC"/>
                </a:solidFill>
                <a:latin typeface=".VnArial" pitchFamily="34" charset="0"/>
                <a:ea typeface="SimSun" pitchFamily="2" charset="-122"/>
              </a:rPr>
              <a:t>Loại đề</a:t>
            </a:r>
          </a:p>
        </p:txBody>
      </p:sp>
      <p:sp>
        <p:nvSpPr>
          <p:cNvPr id="11297" name="Text Box 11296"/>
          <p:cNvSpPr txBox="1">
            <a:spLocks noChangeArrowheads="1"/>
          </p:cNvSpPr>
          <p:nvPr/>
        </p:nvSpPr>
        <p:spPr bwMode="auto">
          <a:xfrm>
            <a:off x="6096000" y="1965325"/>
            <a:ext cx="3048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000">
                <a:ea typeface="SimSun" pitchFamily="2" charset="-122"/>
              </a:rPr>
              <a:t>Đề có định hướng</a:t>
            </a:r>
          </a:p>
        </p:txBody>
      </p:sp>
      <p:sp>
        <p:nvSpPr>
          <p:cNvPr id="11299" name="Text Box 11298"/>
          <p:cNvSpPr txBox="1">
            <a:spLocks noChangeArrowheads="1"/>
          </p:cNvSpPr>
          <p:nvPr/>
        </p:nvSpPr>
        <p:spPr bwMode="auto">
          <a:xfrm>
            <a:off x="577133" y="1775835"/>
            <a:ext cx="36576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000">
                <a:ea typeface="SimSun" pitchFamily="2" charset="-122"/>
              </a:rPr>
              <a:t>Chuẩn bị hành trang vào</a:t>
            </a:r>
          </a:p>
          <a:p>
            <a:pPr algn="ctr">
              <a:spcBef>
                <a:spcPct val="50000"/>
              </a:spcBef>
            </a:pPr>
            <a:r>
              <a:rPr lang="en-US" altLang="zh-CN" sz="2000">
                <a:ea typeface="SimSun" pitchFamily="2" charset="-122"/>
              </a:rPr>
              <a:t> thế kỉ mới</a:t>
            </a:r>
          </a:p>
        </p:txBody>
      </p:sp>
      <p:sp>
        <p:nvSpPr>
          <p:cNvPr id="11300" name="Text Box 11299"/>
          <p:cNvSpPr txBox="1">
            <a:spLocks noChangeArrowheads="1"/>
          </p:cNvSpPr>
          <p:nvPr/>
        </p:nvSpPr>
        <p:spPr bwMode="auto">
          <a:xfrm>
            <a:off x="990600" y="3200400"/>
            <a:ext cx="3200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000">
                <a:ea typeface="SimSun" pitchFamily="2" charset="-122"/>
              </a:rPr>
              <a:t>Tâm sự Hồ Xuân Hương</a:t>
            </a:r>
          </a:p>
        </p:txBody>
      </p:sp>
      <p:sp>
        <p:nvSpPr>
          <p:cNvPr id="11301" name="Text Box 11300"/>
          <p:cNvSpPr txBox="1">
            <a:spLocks noChangeArrowheads="1"/>
          </p:cNvSpPr>
          <p:nvPr/>
        </p:nvSpPr>
        <p:spPr bwMode="auto">
          <a:xfrm>
            <a:off x="915125" y="4144962"/>
            <a:ext cx="28194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000">
                <a:ea typeface="SimSun" pitchFamily="2" charset="-122"/>
              </a:rPr>
              <a:t>Cảnh thu, tình thu,</a:t>
            </a:r>
          </a:p>
          <a:p>
            <a:pPr algn="ctr">
              <a:spcBef>
                <a:spcPct val="50000"/>
              </a:spcBef>
            </a:pPr>
            <a:r>
              <a:rPr lang="en-US" altLang="zh-CN" sz="2000">
                <a:ea typeface="SimSun" pitchFamily="2" charset="-122"/>
              </a:rPr>
              <a:t> thành công nghệ thuật</a:t>
            </a:r>
          </a:p>
        </p:txBody>
      </p:sp>
      <p:sp>
        <p:nvSpPr>
          <p:cNvPr id="11302" name="Text Box 11301"/>
          <p:cNvSpPr txBox="1">
            <a:spLocks noChangeArrowheads="1"/>
          </p:cNvSpPr>
          <p:nvPr/>
        </p:nvSpPr>
        <p:spPr bwMode="auto">
          <a:xfrm>
            <a:off x="4094018" y="2009745"/>
            <a:ext cx="21336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000">
                <a:ea typeface="SimSun" pitchFamily="2" charset="-122"/>
              </a:rPr>
              <a:t>Nghị luận </a:t>
            </a:r>
            <a:r>
              <a:rPr lang="en-US" altLang="zh-CN" sz="2000" smtClean="0">
                <a:ea typeface="SimSun" pitchFamily="2" charset="-122"/>
              </a:rPr>
              <a:t>xã hội</a:t>
            </a:r>
            <a:endParaRPr lang="en-US" altLang="zh-CN" sz="2000">
              <a:ea typeface="SimSun" pitchFamily="2" charset="-122"/>
            </a:endParaRPr>
          </a:p>
        </p:txBody>
      </p:sp>
      <p:sp>
        <p:nvSpPr>
          <p:cNvPr id="11303" name="Text Box 11302"/>
          <p:cNvSpPr txBox="1">
            <a:spLocks noChangeArrowheads="1"/>
          </p:cNvSpPr>
          <p:nvPr/>
        </p:nvSpPr>
        <p:spPr bwMode="auto">
          <a:xfrm>
            <a:off x="3945082" y="3113809"/>
            <a:ext cx="22479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000">
                <a:ea typeface="SimSun" pitchFamily="2" charset="-122"/>
              </a:rPr>
              <a:t>Nghị luận </a:t>
            </a:r>
            <a:r>
              <a:rPr lang="en-US" altLang="zh-CN" sz="2000" smtClean="0">
                <a:ea typeface="SimSun" pitchFamily="2" charset="-122"/>
              </a:rPr>
              <a:t>văn học</a:t>
            </a:r>
            <a:endParaRPr lang="en-US" altLang="zh-CN" sz="2000">
              <a:ea typeface="SimSun" pitchFamily="2" charset="-122"/>
            </a:endParaRPr>
          </a:p>
        </p:txBody>
      </p:sp>
      <p:sp>
        <p:nvSpPr>
          <p:cNvPr id="11304" name="Text Box 11303"/>
          <p:cNvSpPr txBox="1">
            <a:spLocks noChangeArrowheads="1"/>
          </p:cNvSpPr>
          <p:nvPr/>
        </p:nvSpPr>
        <p:spPr bwMode="auto">
          <a:xfrm>
            <a:off x="3962400" y="4371945"/>
            <a:ext cx="228600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000">
                <a:ea typeface="SimSun" pitchFamily="2" charset="-122"/>
              </a:rPr>
              <a:t>Nghị </a:t>
            </a:r>
            <a:r>
              <a:rPr lang="en-US" altLang="zh-CN" sz="2000" smtClean="0">
                <a:ea typeface="SimSun" pitchFamily="2" charset="-122"/>
              </a:rPr>
              <a:t>luận văn học</a:t>
            </a:r>
            <a:endParaRPr lang="en-US" altLang="zh-CN" sz="2000">
              <a:ea typeface="SimSun" pitchFamily="2" charset="-122"/>
            </a:endParaRPr>
          </a:p>
        </p:txBody>
      </p:sp>
      <p:sp>
        <p:nvSpPr>
          <p:cNvPr id="10269" name="Text Box 11304"/>
          <p:cNvSpPr txBox="1">
            <a:spLocks noChangeArrowheads="1"/>
          </p:cNvSpPr>
          <p:nvPr/>
        </p:nvSpPr>
        <p:spPr bwMode="auto">
          <a:xfrm>
            <a:off x="990600" y="1066800"/>
            <a:ext cx="2819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0000CC"/>
                </a:solidFill>
                <a:ea typeface="SimSun" pitchFamily="2" charset="-122"/>
              </a:rPr>
              <a:t>Vấn đề nghị luận</a:t>
            </a:r>
          </a:p>
        </p:txBody>
      </p:sp>
      <p:sp>
        <p:nvSpPr>
          <p:cNvPr id="10270" name="Text Box 11305"/>
          <p:cNvSpPr txBox="1">
            <a:spLocks noChangeArrowheads="1"/>
          </p:cNvSpPr>
          <p:nvPr/>
        </p:nvSpPr>
        <p:spPr bwMode="auto">
          <a:xfrm>
            <a:off x="4267200" y="1066800"/>
            <a:ext cx="1143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0000CC"/>
                </a:solidFill>
                <a:ea typeface="SimSun" pitchFamily="2" charset="-122"/>
              </a:rPr>
              <a:t>Thể loại</a:t>
            </a:r>
          </a:p>
        </p:txBody>
      </p:sp>
      <p:sp>
        <p:nvSpPr>
          <p:cNvPr id="2" name="Rectangle 1"/>
          <p:cNvSpPr/>
          <p:nvPr/>
        </p:nvSpPr>
        <p:spPr>
          <a:xfrm>
            <a:off x="108432" y="5589240"/>
            <a:ext cx="6783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CC"/>
                </a:solidFill>
                <a:latin typeface=".VnTime" pitchFamily="34" charset="0"/>
                <a:ea typeface="SimSun" pitchFamily="2" charset="-122"/>
              </a:rPr>
              <a:t>ĐỀ </a:t>
            </a:r>
            <a:r>
              <a:rPr lang="en-US" altLang="zh-CN" smtClean="0">
                <a:solidFill>
                  <a:srgbClr val="0000CC"/>
                </a:solidFill>
                <a:latin typeface=".VnTime" pitchFamily="34" charset="0"/>
                <a:ea typeface="SimSun" pitchFamily="2" charset="-122"/>
              </a:rPr>
              <a:t>4</a:t>
            </a:r>
            <a:endParaRPr lang="en-US" altLang="zh-CN">
              <a:solidFill>
                <a:srgbClr val="0000CC"/>
              </a:solidFill>
              <a:latin typeface=".VnTime" pitchFamily="34" charset="0"/>
              <a:ea typeface="SimSun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15050" y="5363344"/>
            <a:ext cx="2088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smtClean="0">
                <a:latin typeface="Arial" pitchFamily="34" charset="0"/>
                <a:cs typeface="Arial" pitchFamily="34" charset="0"/>
              </a:rPr>
              <a:t>Tính trung thực trong thi cử</a:t>
            </a:r>
            <a:endParaRPr lang="vi-VN" sz="200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45082" y="5517233"/>
            <a:ext cx="20280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smtClean="0">
                <a:latin typeface="Arial" pitchFamily="34" charset="0"/>
                <a:cs typeface="Arial" pitchFamily="34" charset="0"/>
              </a:rPr>
              <a:t>Nghị luận xã hội</a:t>
            </a:r>
            <a:endParaRPr lang="vi-VN" sz="200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53199" y="5517232"/>
            <a:ext cx="25305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smtClean="0">
                <a:latin typeface="Arial" pitchFamily="34" charset="0"/>
                <a:cs typeface="Arial" pitchFamily="34" charset="0"/>
              </a:rPr>
              <a:t>Đề có định hướng</a:t>
            </a:r>
            <a:endParaRPr lang="vi-VN" sz="200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0" y="6267219"/>
            <a:ext cx="8964488" cy="4210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8964488" y="952500"/>
            <a:ext cx="0" cy="535682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10244" idx="0"/>
          </p:cNvCxnSpPr>
          <p:nvPr/>
        </p:nvCxnSpPr>
        <p:spPr>
          <a:xfrm>
            <a:off x="0" y="914400"/>
            <a:ext cx="0" cy="5352819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 Box 11288"/>
          <p:cNvSpPr txBox="1">
            <a:spLocks noChangeArrowheads="1"/>
          </p:cNvSpPr>
          <p:nvPr/>
        </p:nvSpPr>
        <p:spPr bwMode="auto">
          <a:xfrm>
            <a:off x="6553200" y="4044247"/>
            <a:ext cx="194478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000" smtClean="0">
                <a:ea typeface="SimSun" pitchFamily="2" charset="-122"/>
              </a:rPr>
              <a:t>Đòi hỏi người viết phải tự triển khai</a:t>
            </a:r>
            <a:endParaRPr lang="en-US" altLang="zh-CN" sz="2000">
              <a:ea typeface="SimSun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1629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9" grpId="0"/>
      <p:bldP spid="11297" grpId="0"/>
      <p:bldP spid="11299" grpId="0"/>
      <p:bldP spid="11300" grpId="0"/>
      <p:bldP spid="11301" grpId="0"/>
      <p:bldP spid="11302" grpId="0"/>
      <p:bldP spid="11303" grpId="0"/>
      <p:bldP spid="11304" grpId="0"/>
      <p:bldP spid="3" grpId="0"/>
      <p:bldP spid="4" grpId="0"/>
      <p:bldP spid="5" grpId="0"/>
      <p:bldP spid="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7664" y="404664"/>
            <a:ext cx="6480720" cy="122413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vi-VN"/>
          </a:p>
          <a:p>
            <a:endParaRPr lang="vi-VN"/>
          </a:p>
        </p:txBody>
      </p:sp>
      <p:sp>
        <p:nvSpPr>
          <p:cNvPr id="4" name="Rectangle 3"/>
          <p:cNvSpPr/>
          <p:nvPr/>
        </p:nvSpPr>
        <p:spPr>
          <a:xfrm>
            <a:off x="2051720" y="328434"/>
            <a:ext cx="5904656" cy="1384995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vi-VN" sz="2800" i="1">
                <a:solidFill>
                  <a:schemeClr val="tx2">
                    <a:lumMod val="60000"/>
                    <a:lumOff val="40000"/>
                  </a:schemeClr>
                </a:solidFill>
              </a:rPr>
              <a:t>Phân tích đề </a:t>
            </a:r>
            <a:r>
              <a:rPr lang="vi-VN" sz="2800">
                <a:solidFill>
                  <a:schemeClr val="tx2">
                    <a:lumMod val="60000"/>
                    <a:lumOff val="40000"/>
                  </a:schemeClr>
                </a:solidFill>
              </a:rPr>
              <a:t>là chỉ ra những yêu cầu về nội dung, thao tác lập luận và phạm vi dẫn chứng của đề</a:t>
            </a:r>
            <a:r>
              <a:rPr lang="vi-VN" sz="2400">
                <a:solidFill>
                  <a:schemeClr val="tx2">
                    <a:lumMod val="60000"/>
                    <a:lumOff val="40000"/>
                  </a:schemeClr>
                </a:solidFill>
              </a:rPr>
              <a:t>.</a:t>
            </a:r>
          </a:p>
        </p:txBody>
      </p:sp>
      <p:sp>
        <p:nvSpPr>
          <p:cNvPr id="5" name="Right Arrow 4"/>
          <p:cNvSpPr/>
          <p:nvPr/>
        </p:nvSpPr>
        <p:spPr>
          <a:xfrm>
            <a:off x="179512" y="404664"/>
            <a:ext cx="1728192" cy="1224136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00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Khái niệm</a:t>
            </a:r>
            <a:endParaRPr lang="vi-VN" sz="200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5576" y="1997838"/>
            <a:ext cx="7488832" cy="440120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noFill/>
            <a:prstDash val="solid"/>
          </a:ln>
        </p:spPr>
        <p:txBody>
          <a:bodyPr wrap="square">
            <a:spAutoFit/>
          </a:bodyPr>
          <a:lstStyle/>
          <a:p>
            <a:r>
              <a:rPr lang="vi-VN" sz="2800"/>
              <a:t>- Đọc kĩ đề bài</a:t>
            </a:r>
          </a:p>
          <a:p>
            <a:r>
              <a:rPr lang="vi-VN" sz="2800"/>
              <a:t>- Gạch chân các từ then chốt </a:t>
            </a:r>
            <a:r>
              <a:rPr lang="vi-VN" sz="2800" smtClean="0"/>
              <a:t>(tìm ra những từ khóa).</a:t>
            </a:r>
            <a:endParaRPr lang="vi-VN" sz="2800"/>
          </a:p>
          <a:p>
            <a:r>
              <a:rPr lang="vi-VN" sz="2800"/>
              <a:t>- Chú ý các yêu cầu của đề (nếu có).</a:t>
            </a:r>
          </a:p>
          <a:p>
            <a:r>
              <a:rPr lang="vi-VN" sz="2800"/>
              <a:t>- Xác định yêu cầu của đề:</a:t>
            </a:r>
          </a:p>
          <a:p>
            <a:r>
              <a:rPr lang="vi-VN" sz="2800"/>
              <a:t>+ Tìm hiểu vấn đề cần nghị luận</a:t>
            </a:r>
          </a:p>
          <a:p>
            <a:r>
              <a:rPr lang="vi-VN" sz="2800"/>
              <a:t>+ Tìm hiểu nội dung của đề.</a:t>
            </a:r>
          </a:p>
          <a:p>
            <a:r>
              <a:rPr lang="vi-VN" sz="2800"/>
              <a:t>+ Tìm hiểu các phương pháp sử dụng trong </a:t>
            </a:r>
            <a:r>
              <a:rPr lang="en-US" sz="2800" smtClean="0"/>
              <a:t>    </a:t>
            </a:r>
            <a:r>
              <a:rPr lang="vi-VN" sz="2800" smtClean="0"/>
              <a:t>đề</a:t>
            </a:r>
            <a:r>
              <a:rPr lang="vi-VN" sz="2800"/>
              <a:t>.</a:t>
            </a:r>
          </a:p>
          <a:p>
            <a:r>
              <a:rPr lang="vi-VN" sz="2800"/>
              <a:t>+ Tìm hiểu </a:t>
            </a:r>
            <a:r>
              <a:rPr lang="vi-VN" sz="2800" smtClean="0"/>
              <a:t>tài liệu tham khảo của </a:t>
            </a:r>
            <a:r>
              <a:rPr lang="vi-VN" sz="2800"/>
              <a:t>đề.</a:t>
            </a:r>
          </a:p>
        </p:txBody>
      </p:sp>
      <p:pic>
        <p:nvPicPr>
          <p:cNvPr id="7" name="Picture 4098" descr="post-60-1080598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014" y="-10505"/>
            <a:ext cx="866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Explosion 2 1"/>
          <p:cNvSpPr/>
          <p:nvPr/>
        </p:nvSpPr>
        <p:spPr>
          <a:xfrm>
            <a:off x="2209980" y="1844824"/>
            <a:ext cx="6466475" cy="3528392"/>
          </a:xfrm>
          <a:prstGeom prst="irregularSeal2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>
                <a:solidFill>
                  <a:srgbClr val="00B0F0"/>
                </a:solidFill>
              </a:rPr>
              <a:t>Để phân tích đề hiệu quả chúng ta cần phải làm gì?</a:t>
            </a:r>
          </a:p>
        </p:txBody>
      </p:sp>
    </p:spTree>
    <p:extLst>
      <p:ext uri="{BB962C8B-B14F-4D97-AF65-F5344CB8AC3E}">
        <p14:creationId xmlns:p14="http://schemas.microsoft.com/office/powerpoint/2010/main" val="2851050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  <p:bldP spid="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9491" y="3055998"/>
            <a:ext cx="8363272" cy="3168351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lvl="0">
              <a:buFont typeface="Wingdings" pitchFamily="2" charset="2"/>
              <a:buChar char="Ø"/>
            </a:pPr>
            <a:r>
              <a:rPr lang="en-US" dirty="0" err="1"/>
              <a:t>Xác</a:t>
            </a:r>
            <a:r>
              <a:rPr lang="en-US" dirty="0"/>
              <a:t> </a:t>
            </a:r>
            <a:r>
              <a:rPr lang="en-US" dirty="0" err="1"/>
              <a:t>lập</a:t>
            </a:r>
            <a:r>
              <a:rPr lang="en-US" dirty="0"/>
              <a:t> </a:t>
            </a:r>
            <a:r>
              <a:rPr lang="en-US" dirty="0" err="1"/>
              <a:t>luận</a:t>
            </a:r>
            <a:r>
              <a:rPr lang="en-US" dirty="0"/>
              <a:t> </a:t>
            </a:r>
            <a:r>
              <a:rPr lang="en-US" dirty="0" err="1"/>
              <a:t>điểm</a:t>
            </a:r>
            <a:endParaRPr lang="vi-VN" dirty="0"/>
          </a:p>
          <a:p>
            <a:pPr lvl="0">
              <a:buFont typeface="Wingdings" pitchFamily="2" charset="2"/>
              <a:buChar char="Ø"/>
            </a:pPr>
            <a:r>
              <a:rPr lang="en-US" dirty="0" err="1"/>
              <a:t>Xác</a:t>
            </a:r>
            <a:r>
              <a:rPr lang="en-US" dirty="0"/>
              <a:t> </a:t>
            </a:r>
            <a:r>
              <a:rPr lang="en-US" dirty="0" err="1"/>
              <a:t>lập</a:t>
            </a:r>
            <a:r>
              <a:rPr lang="en-US" dirty="0"/>
              <a:t> </a:t>
            </a:r>
            <a:r>
              <a:rPr lang="en-US" dirty="0" err="1"/>
              <a:t>luận</a:t>
            </a:r>
            <a:r>
              <a:rPr lang="en-US" dirty="0"/>
              <a:t> </a:t>
            </a:r>
            <a:r>
              <a:rPr lang="en-US" dirty="0" err="1"/>
              <a:t>cứ</a:t>
            </a:r>
            <a:endParaRPr lang="vi-VN" dirty="0"/>
          </a:p>
          <a:p>
            <a:pPr lvl="0">
              <a:buFont typeface="Wingdings" pitchFamily="2" charset="2"/>
              <a:buChar char="Ø"/>
            </a:pPr>
            <a:r>
              <a:rPr lang="en-US" dirty="0" err="1"/>
              <a:t>Sắp</a:t>
            </a:r>
            <a:r>
              <a:rPr lang="en-US" dirty="0"/>
              <a:t> </a:t>
            </a:r>
            <a:r>
              <a:rPr lang="en-US" dirty="0" err="1"/>
              <a:t>xếp</a:t>
            </a:r>
            <a:r>
              <a:rPr lang="en-US" dirty="0"/>
              <a:t> </a:t>
            </a:r>
            <a:r>
              <a:rPr lang="en-US" dirty="0" err="1"/>
              <a:t>luận</a:t>
            </a:r>
            <a:r>
              <a:rPr lang="en-US" dirty="0"/>
              <a:t> </a:t>
            </a:r>
            <a:r>
              <a:rPr lang="en-US" dirty="0" err="1"/>
              <a:t>điểm</a:t>
            </a:r>
            <a:r>
              <a:rPr lang="en-US" dirty="0"/>
              <a:t>, </a:t>
            </a:r>
            <a:r>
              <a:rPr lang="en-US" dirty="0" err="1"/>
              <a:t>luận</a:t>
            </a:r>
            <a:r>
              <a:rPr lang="en-US" dirty="0"/>
              <a:t> </a:t>
            </a:r>
            <a:r>
              <a:rPr lang="en-US" dirty="0" err="1"/>
              <a:t>cứ</a:t>
            </a:r>
            <a:endParaRPr lang="vi-VN" dirty="0"/>
          </a:p>
          <a:p>
            <a:pPr lvl="0">
              <a:buFont typeface="Wingdings" pitchFamily="2" charset="2"/>
              <a:buChar char="Ø"/>
            </a:pP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dàn</a:t>
            </a:r>
            <a:r>
              <a:rPr lang="en-US" dirty="0"/>
              <a:t> ý </a:t>
            </a:r>
            <a:r>
              <a:rPr lang="en-US" dirty="0" err="1"/>
              <a:t>mạch</a:t>
            </a:r>
            <a:r>
              <a:rPr lang="en-US" dirty="0"/>
              <a:t> </a:t>
            </a:r>
            <a:r>
              <a:rPr lang="en-US" dirty="0" err="1"/>
              <a:t>lạc</a:t>
            </a:r>
            <a:r>
              <a:rPr lang="en-US" dirty="0"/>
              <a:t>, </a:t>
            </a:r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kí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trước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 err="1"/>
              <a:t>mục</a:t>
            </a:r>
            <a:r>
              <a:rPr lang="en-US" dirty="0"/>
              <a:t> </a:t>
            </a:r>
            <a:r>
              <a:rPr lang="en-US" dirty="0" err="1"/>
              <a:t>trước</a:t>
            </a:r>
            <a:r>
              <a:rPr lang="en-US" dirty="0"/>
              <a:t>, </a:t>
            </a:r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: I, II, III,… ;1, 2, 3,… ;a, b, c,…</a:t>
            </a:r>
            <a:endParaRPr lang="vi-VN" dirty="0"/>
          </a:p>
          <a:p>
            <a:pPr>
              <a:buFont typeface="Wingdings" pitchFamily="2" charset="2"/>
              <a:buChar char="Ø"/>
            </a:pPr>
            <a:endParaRPr lang="vi-VN" dirty="0"/>
          </a:p>
        </p:txBody>
      </p:sp>
      <p:sp>
        <p:nvSpPr>
          <p:cNvPr id="4" name="Title 13313"/>
          <p:cNvSpPr txBox="1">
            <a:spLocks/>
          </p:cNvSpPr>
          <p:nvPr/>
        </p:nvSpPr>
        <p:spPr>
          <a:xfrm>
            <a:off x="457200" y="260648"/>
            <a:ext cx="82296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2. Lập dàn ý bài văn nghị luận</a:t>
            </a:r>
          </a:p>
        </p:txBody>
      </p:sp>
      <p:pic>
        <p:nvPicPr>
          <p:cNvPr id="6" name="Picture 4098" descr="post-60-1080598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16632"/>
            <a:ext cx="938671" cy="1351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Explosion 2 6"/>
          <p:cNvSpPr/>
          <p:nvPr/>
        </p:nvSpPr>
        <p:spPr>
          <a:xfrm>
            <a:off x="251520" y="946448"/>
            <a:ext cx="7632848" cy="1978496"/>
          </a:xfrm>
          <a:prstGeom prst="irregularSeal2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>
                <a:solidFill>
                  <a:schemeClr val="tx2">
                    <a:lumMod val="75000"/>
                  </a:schemeClr>
                </a:solidFill>
              </a:rPr>
              <a:t>Có mấy thao tác lập dàn ý? Đó là những thao tác nào?</a:t>
            </a:r>
          </a:p>
        </p:txBody>
      </p:sp>
    </p:spTree>
    <p:extLst>
      <p:ext uri="{BB962C8B-B14F-4D97-AF65-F5344CB8AC3E}">
        <p14:creationId xmlns:p14="http://schemas.microsoft.com/office/powerpoint/2010/main" val="4211906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13314"/>
          <p:cNvSpPr/>
          <p:nvPr/>
        </p:nvSpPr>
        <p:spPr>
          <a:xfrm>
            <a:off x="2762250" y="1219200"/>
            <a:ext cx="3581400" cy="6096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 cap="flat" cmpd="sng">
            <a:solidFill>
              <a:srgbClr val="3399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LUẬN ĐỀ</a:t>
            </a:r>
          </a:p>
        </p:txBody>
      </p:sp>
      <p:grpSp>
        <p:nvGrpSpPr>
          <p:cNvPr id="13316" name="Group 13315"/>
          <p:cNvGrpSpPr>
            <a:grpSpLocks/>
          </p:cNvGrpSpPr>
          <p:nvPr/>
        </p:nvGrpSpPr>
        <p:grpSpPr bwMode="auto">
          <a:xfrm>
            <a:off x="685800" y="3276600"/>
            <a:ext cx="8324850" cy="2667000"/>
            <a:chOff x="432" y="2064"/>
            <a:chExt cx="5244" cy="1680"/>
          </a:xfrm>
        </p:grpSpPr>
        <p:grpSp>
          <p:nvGrpSpPr>
            <p:cNvPr id="11268" name="Group 13316"/>
            <p:cNvGrpSpPr>
              <a:grpSpLocks/>
            </p:cNvGrpSpPr>
            <p:nvPr/>
          </p:nvGrpSpPr>
          <p:grpSpPr bwMode="auto">
            <a:xfrm>
              <a:off x="432" y="2064"/>
              <a:ext cx="1392" cy="1680"/>
              <a:chOff x="432" y="2064"/>
              <a:chExt cx="1392" cy="1680"/>
            </a:xfrm>
          </p:grpSpPr>
          <p:sp>
            <p:nvSpPr>
              <p:cNvPr id="11269" name="Rectangle 13317"/>
              <p:cNvSpPr>
                <a:spLocks noChangeArrowheads="1"/>
              </p:cNvSpPr>
              <p:nvPr/>
            </p:nvSpPr>
            <p:spPr bwMode="auto">
              <a:xfrm>
                <a:off x="576" y="2256"/>
                <a:ext cx="1248" cy="336"/>
              </a:xfrm>
              <a:prstGeom prst="rect">
                <a:avLst/>
              </a:prstGeom>
              <a:solidFill>
                <a:srgbClr val="B1D3F5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2000">
                    <a:solidFill>
                      <a:srgbClr val="0000CC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LUẬN CỨ 1</a:t>
                </a:r>
              </a:p>
            </p:txBody>
          </p:sp>
          <p:sp>
            <p:nvSpPr>
              <p:cNvPr id="11270" name="Rectangle 13318"/>
              <p:cNvSpPr>
                <a:spLocks noChangeArrowheads="1"/>
              </p:cNvSpPr>
              <p:nvPr/>
            </p:nvSpPr>
            <p:spPr bwMode="auto">
              <a:xfrm>
                <a:off x="576" y="2808"/>
                <a:ext cx="1248" cy="336"/>
              </a:xfrm>
              <a:prstGeom prst="rect">
                <a:avLst/>
              </a:prstGeom>
              <a:solidFill>
                <a:srgbClr val="B1D3F5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2000">
                    <a:solidFill>
                      <a:srgbClr val="0000CC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LUẬN CỨ 2</a:t>
                </a:r>
              </a:p>
            </p:txBody>
          </p:sp>
          <p:sp>
            <p:nvSpPr>
              <p:cNvPr id="11271" name="Rectangle 13319"/>
              <p:cNvSpPr>
                <a:spLocks noChangeArrowheads="1"/>
              </p:cNvSpPr>
              <p:nvPr/>
            </p:nvSpPr>
            <p:spPr bwMode="auto">
              <a:xfrm>
                <a:off x="576" y="3408"/>
                <a:ext cx="1248" cy="336"/>
              </a:xfrm>
              <a:prstGeom prst="rect">
                <a:avLst/>
              </a:prstGeom>
              <a:solidFill>
                <a:srgbClr val="B1D3F5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2000">
                    <a:solidFill>
                      <a:srgbClr val="0000CC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LUẬN CỨ 3</a:t>
                </a:r>
                <a:endParaRPr lang="en-US" altLang="zh-CN" sz="2000" i="1">
                  <a:solidFill>
                    <a:srgbClr val="0000CC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1272" name="Straight Connector 13320"/>
              <p:cNvSpPr>
                <a:spLocks noChangeShapeType="1"/>
              </p:cNvSpPr>
              <p:nvPr/>
            </p:nvSpPr>
            <p:spPr bwMode="auto">
              <a:xfrm>
                <a:off x="432" y="2064"/>
                <a:ext cx="0" cy="1536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vi-VN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1273" name="Straight Connector 13321"/>
              <p:cNvSpPr>
                <a:spLocks noChangeShapeType="1"/>
              </p:cNvSpPr>
              <p:nvPr/>
            </p:nvSpPr>
            <p:spPr bwMode="auto">
              <a:xfrm>
                <a:off x="432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vi-VN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1274" name="Straight Connector 13322"/>
              <p:cNvSpPr>
                <a:spLocks noChangeShapeType="1"/>
              </p:cNvSpPr>
              <p:nvPr/>
            </p:nvSpPr>
            <p:spPr bwMode="auto">
              <a:xfrm>
                <a:off x="432" y="2976"/>
                <a:ext cx="144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vi-VN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1275" name="Straight Connector 13323"/>
              <p:cNvSpPr>
                <a:spLocks noChangeShapeType="1"/>
              </p:cNvSpPr>
              <p:nvPr/>
            </p:nvSpPr>
            <p:spPr bwMode="auto">
              <a:xfrm>
                <a:off x="432" y="2400"/>
                <a:ext cx="144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vi-VN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11278" name="Group 13326"/>
            <p:cNvGrpSpPr>
              <a:grpSpLocks/>
            </p:cNvGrpSpPr>
            <p:nvPr/>
          </p:nvGrpSpPr>
          <p:grpSpPr bwMode="auto">
            <a:xfrm>
              <a:off x="2352" y="2064"/>
              <a:ext cx="1392" cy="1680"/>
              <a:chOff x="2352" y="2064"/>
              <a:chExt cx="1392" cy="1680"/>
            </a:xfrm>
          </p:grpSpPr>
          <p:sp>
            <p:nvSpPr>
              <p:cNvPr id="11279" name="Rectangle 13327"/>
              <p:cNvSpPr>
                <a:spLocks noChangeArrowheads="1"/>
              </p:cNvSpPr>
              <p:nvPr/>
            </p:nvSpPr>
            <p:spPr bwMode="auto">
              <a:xfrm>
                <a:off x="2496" y="2256"/>
                <a:ext cx="1248" cy="336"/>
              </a:xfrm>
              <a:prstGeom prst="rect">
                <a:avLst/>
              </a:prstGeom>
              <a:solidFill>
                <a:srgbClr val="B1D3F5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2000">
                    <a:solidFill>
                      <a:srgbClr val="0000CC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LUẬN CỨ 1</a:t>
                </a:r>
              </a:p>
            </p:txBody>
          </p:sp>
          <p:sp>
            <p:nvSpPr>
              <p:cNvPr id="11280" name="Rectangle 13328"/>
              <p:cNvSpPr>
                <a:spLocks noChangeArrowheads="1"/>
              </p:cNvSpPr>
              <p:nvPr/>
            </p:nvSpPr>
            <p:spPr bwMode="auto">
              <a:xfrm>
                <a:off x="2496" y="2832"/>
                <a:ext cx="1248" cy="336"/>
              </a:xfrm>
              <a:prstGeom prst="rect">
                <a:avLst/>
              </a:prstGeom>
              <a:solidFill>
                <a:srgbClr val="B1D3F5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2000">
                    <a:solidFill>
                      <a:srgbClr val="0000CC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LUẬN CỨ 2</a:t>
                </a:r>
              </a:p>
            </p:txBody>
          </p:sp>
          <p:sp>
            <p:nvSpPr>
              <p:cNvPr id="11281" name="Rectangle 13329"/>
              <p:cNvSpPr>
                <a:spLocks noChangeArrowheads="1"/>
              </p:cNvSpPr>
              <p:nvPr/>
            </p:nvSpPr>
            <p:spPr bwMode="auto">
              <a:xfrm>
                <a:off x="2496" y="3408"/>
                <a:ext cx="1248" cy="336"/>
              </a:xfrm>
              <a:prstGeom prst="rect">
                <a:avLst/>
              </a:prstGeom>
              <a:solidFill>
                <a:srgbClr val="B1D3F5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2000">
                    <a:solidFill>
                      <a:srgbClr val="0000CC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LUẬN CỨ 3</a:t>
                </a:r>
                <a:endParaRPr lang="en-US" altLang="zh-CN" sz="2000" i="1">
                  <a:solidFill>
                    <a:srgbClr val="0000CC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1282" name="Straight Connector 13330"/>
              <p:cNvSpPr>
                <a:spLocks noChangeShapeType="1"/>
              </p:cNvSpPr>
              <p:nvPr/>
            </p:nvSpPr>
            <p:spPr bwMode="auto">
              <a:xfrm>
                <a:off x="2352" y="2064"/>
                <a:ext cx="0" cy="1536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vi-VN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1283" name="Straight Connector 13331"/>
              <p:cNvSpPr>
                <a:spLocks noChangeShapeType="1"/>
              </p:cNvSpPr>
              <p:nvPr/>
            </p:nvSpPr>
            <p:spPr bwMode="auto">
              <a:xfrm>
                <a:off x="2352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vi-VN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1284" name="Straight Connector 13332"/>
              <p:cNvSpPr>
                <a:spLocks noChangeShapeType="1"/>
              </p:cNvSpPr>
              <p:nvPr/>
            </p:nvSpPr>
            <p:spPr bwMode="auto">
              <a:xfrm>
                <a:off x="2352" y="2976"/>
                <a:ext cx="144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vi-VN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1285" name="Straight Connector 13333"/>
              <p:cNvSpPr>
                <a:spLocks noChangeShapeType="1"/>
              </p:cNvSpPr>
              <p:nvPr/>
            </p:nvSpPr>
            <p:spPr bwMode="auto">
              <a:xfrm>
                <a:off x="2352" y="2400"/>
                <a:ext cx="144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vi-VN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11288" name="Group 13336"/>
            <p:cNvGrpSpPr>
              <a:grpSpLocks/>
            </p:cNvGrpSpPr>
            <p:nvPr/>
          </p:nvGrpSpPr>
          <p:grpSpPr bwMode="auto">
            <a:xfrm>
              <a:off x="4284" y="2064"/>
              <a:ext cx="1392" cy="1680"/>
              <a:chOff x="4284" y="2064"/>
              <a:chExt cx="1392" cy="1680"/>
            </a:xfrm>
          </p:grpSpPr>
          <p:sp>
            <p:nvSpPr>
              <p:cNvPr id="11289" name="Rectangle 13337"/>
              <p:cNvSpPr>
                <a:spLocks noChangeArrowheads="1"/>
              </p:cNvSpPr>
              <p:nvPr/>
            </p:nvSpPr>
            <p:spPr bwMode="auto">
              <a:xfrm>
                <a:off x="4428" y="2256"/>
                <a:ext cx="1248" cy="336"/>
              </a:xfrm>
              <a:prstGeom prst="rect">
                <a:avLst/>
              </a:prstGeom>
              <a:solidFill>
                <a:srgbClr val="B1D3F5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2000">
                    <a:solidFill>
                      <a:srgbClr val="0000CC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LUẬN CỨ 1</a:t>
                </a:r>
              </a:p>
            </p:txBody>
          </p:sp>
          <p:sp>
            <p:nvSpPr>
              <p:cNvPr id="11290" name="Rectangle 13338"/>
              <p:cNvSpPr>
                <a:spLocks noChangeArrowheads="1"/>
              </p:cNvSpPr>
              <p:nvPr/>
            </p:nvSpPr>
            <p:spPr bwMode="auto">
              <a:xfrm>
                <a:off x="4428" y="2832"/>
                <a:ext cx="1248" cy="336"/>
              </a:xfrm>
              <a:prstGeom prst="rect">
                <a:avLst/>
              </a:prstGeom>
              <a:solidFill>
                <a:srgbClr val="B1D3F5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2000">
                    <a:solidFill>
                      <a:srgbClr val="0000CC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LUẬN CỨ 2</a:t>
                </a:r>
              </a:p>
            </p:txBody>
          </p:sp>
          <p:sp>
            <p:nvSpPr>
              <p:cNvPr id="11291" name="Rectangle 13339"/>
              <p:cNvSpPr>
                <a:spLocks noChangeArrowheads="1"/>
              </p:cNvSpPr>
              <p:nvPr/>
            </p:nvSpPr>
            <p:spPr bwMode="auto">
              <a:xfrm>
                <a:off x="4428" y="3408"/>
                <a:ext cx="1248" cy="336"/>
              </a:xfrm>
              <a:prstGeom prst="rect">
                <a:avLst/>
              </a:prstGeom>
              <a:solidFill>
                <a:srgbClr val="B1D3F5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2000">
                    <a:solidFill>
                      <a:srgbClr val="0000CC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LUẬN CỨ 3</a:t>
                </a:r>
                <a:endParaRPr lang="en-US" altLang="zh-CN" sz="2000" i="1">
                  <a:solidFill>
                    <a:srgbClr val="0000CC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1292" name="Straight Connector 13340"/>
              <p:cNvSpPr>
                <a:spLocks noChangeShapeType="1"/>
              </p:cNvSpPr>
              <p:nvPr/>
            </p:nvSpPr>
            <p:spPr bwMode="auto">
              <a:xfrm>
                <a:off x="4284" y="2064"/>
                <a:ext cx="0" cy="1536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vi-VN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1293" name="Straight Connector 13341"/>
              <p:cNvSpPr>
                <a:spLocks noChangeShapeType="1"/>
              </p:cNvSpPr>
              <p:nvPr/>
            </p:nvSpPr>
            <p:spPr bwMode="auto">
              <a:xfrm>
                <a:off x="432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vi-VN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1294" name="Straight Connector 13342"/>
              <p:cNvSpPr>
                <a:spLocks noChangeShapeType="1"/>
              </p:cNvSpPr>
              <p:nvPr/>
            </p:nvSpPr>
            <p:spPr bwMode="auto">
              <a:xfrm>
                <a:off x="4284" y="2976"/>
                <a:ext cx="144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vi-VN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1295" name="Straight Connector 13343"/>
              <p:cNvSpPr>
                <a:spLocks noChangeShapeType="1"/>
              </p:cNvSpPr>
              <p:nvPr/>
            </p:nvSpPr>
            <p:spPr bwMode="auto">
              <a:xfrm>
                <a:off x="4284" y="2400"/>
                <a:ext cx="144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vi-VN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</p:grpSp>
      <p:grpSp>
        <p:nvGrpSpPr>
          <p:cNvPr id="13347" name="Group 13346"/>
          <p:cNvGrpSpPr>
            <a:grpSpLocks/>
          </p:cNvGrpSpPr>
          <p:nvPr/>
        </p:nvGrpSpPr>
        <p:grpSpPr bwMode="auto">
          <a:xfrm>
            <a:off x="438150" y="1820863"/>
            <a:ext cx="8248650" cy="1447800"/>
            <a:chOff x="276" y="1152"/>
            <a:chExt cx="5196" cy="912"/>
          </a:xfrm>
        </p:grpSpPr>
        <p:sp>
          <p:nvSpPr>
            <p:cNvPr id="11299" name="Straight Connector 13347"/>
            <p:cNvSpPr>
              <a:spLocks noChangeShapeType="1"/>
            </p:cNvSpPr>
            <p:nvPr/>
          </p:nvSpPr>
          <p:spPr bwMode="auto">
            <a:xfrm>
              <a:off x="912" y="1392"/>
              <a:ext cx="0" cy="24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vi-VN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grpSp>
          <p:nvGrpSpPr>
            <p:cNvPr id="11300" name="Group 13348"/>
            <p:cNvGrpSpPr>
              <a:grpSpLocks/>
            </p:cNvGrpSpPr>
            <p:nvPr/>
          </p:nvGrpSpPr>
          <p:grpSpPr bwMode="auto">
            <a:xfrm>
              <a:off x="276" y="1152"/>
              <a:ext cx="5196" cy="912"/>
              <a:chOff x="276" y="1152"/>
              <a:chExt cx="5196" cy="912"/>
            </a:xfrm>
          </p:grpSpPr>
          <p:sp>
            <p:nvSpPr>
              <p:cNvPr id="11301" name="Straight Connector 13349"/>
              <p:cNvSpPr>
                <a:spLocks noChangeShapeType="1"/>
              </p:cNvSpPr>
              <p:nvPr/>
            </p:nvSpPr>
            <p:spPr bwMode="auto">
              <a:xfrm>
                <a:off x="2880" y="1152"/>
                <a:ext cx="0" cy="24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vi-VN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1302" name="Straight Connector 13350"/>
              <p:cNvSpPr>
                <a:spLocks noChangeShapeType="1"/>
              </p:cNvSpPr>
              <p:nvPr/>
            </p:nvSpPr>
            <p:spPr bwMode="auto">
              <a:xfrm>
                <a:off x="900" y="1392"/>
                <a:ext cx="3936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vi-VN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1303" name="Straight Connector 13351"/>
              <p:cNvSpPr>
                <a:spLocks noChangeShapeType="1"/>
              </p:cNvSpPr>
              <p:nvPr/>
            </p:nvSpPr>
            <p:spPr bwMode="auto">
              <a:xfrm>
                <a:off x="4848" y="1392"/>
                <a:ext cx="0" cy="24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vi-VN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1304" name="Straight Connector 13352"/>
              <p:cNvSpPr>
                <a:spLocks noChangeShapeType="1"/>
              </p:cNvSpPr>
              <p:nvPr/>
            </p:nvSpPr>
            <p:spPr bwMode="auto">
              <a:xfrm>
                <a:off x="2880" y="1392"/>
                <a:ext cx="0" cy="24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vi-VN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1305" name="Rectangle 13353"/>
              <p:cNvSpPr>
                <a:spLocks noChangeArrowheads="1"/>
              </p:cNvSpPr>
              <p:nvPr/>
            </p:nvSpPr>
            <p:spPr bwMode="auto">
              <a:xfrm>
                <a:off x="276" y="1632"/>
                <a:ext cx="1296" cy="432"/>
              </a:xfrm>
              <a:prstGeom prst="rect">
                <a:avLst/>
              </a:prstGeom>
              <a:solidFill>
                <a:srgbClr val="FFFF99"/>
              </a:solidFill>
              <a:ln w="9525">
                <a:solidFill>
                  <a:srgbClr val="FF00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2000">
                    <a:solidFill>
                      <a:srgbClr val="0000FF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LUẬN ĐIỂM 1</a:t>
                </a:r>
              </a:p>
            </p:txBody>
          </p:sp>
          <p:sp>
            <p:nvSpPr>
              <p:cNvPr id="11306" name="Rectangle 13354"/>
              <p:cNvSpPr>
                <a:spLocks noChangeArrowheads="1"/>
              </p:cNvSpPr>
              <p:nvPr/>
            </p:nvSpPr>
            <p:spPr bwMode="auto">
              <a:xfrm>
                <a:off x="4176" y="1632"/>
                <a:ext cx="1296" cy="432"/>
              </a:xfrm>
              <a:prstGeom prst="rect">
                <a:avLst/>
              </a:prstGeom>
              <a:solidFill>
                <a:srgbClr val="FFFF99"/>
              </a:solidFill>
              <a:ln w="9525">
                <a:solidFill>
                  <a:srgbClr val="FF00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2000">
                    <a:solidFill>
                      <a:srgbClr val="0000CC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LUẬN ĐIỂM 3</a:t>
                </a:r>
                <a:r>
                  <a:rPr lang="en-US" altLang="zh-CN" sz="2800">
                    <a:solidFill>
                      <a:srgbClr val="0000CC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 </a:t>
                </a:r>
                <a:endParaRPr lang="en-US" altLang="zh-CN" sz="2800" i="1">
                  <a:solidFill>
                    <a:srgbClr val="0000CC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1307" name="Rectangle 13355"/>
              <p:cNvSpPr>
                <a:spLocks noChangeArrowheads="1"/>
              </p:cNvSpPr>
              <p:nvPr/>
            </p:nvSpPr>
            <p:spPr bwMode="auto">
              <a:xfrm>
                <a:off x="2220" y="1632"/>
                <a:ext cx="1296" cy="432"/>
              </a:xfrm>
              <a:prstGeom prst="rect">
                <a:avLst/>
              </a:prstGeom>
              <a:solidFill>
                <a:srgbClr val="FFFF99"/>
              </a:solidFill>
              <a:ln w="9525">
                <a:solidFill>
                  <a:srgbClr val="FF00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2000">
                    <a:solidFill>
                      <a:srgbClr val="0000CC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L</a:t>
                </a:r>
                <a:r>
                  <a:rPr lang="en-US" altLang="zh-CN">
                    <a:solidFill>
                      <a:srgbClr val="0000CC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UẬN ĐIỂM</a:t>
                </a:r>
                <a:r>
                  <a:rPr lang="en-US" altLang="zh-CN" sz="2000">
                    <a:solidFill>
                      <a:srgbClr val="0000CC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 2</a:t>
                </a:r>
              </a:p>
            </p:txBody>
          </p:sp>
          <p:sp>
            <p:nvSpPr>
              <p:cNvPr id="11308" name="Straight Connector 13356"/>
              <p:cNvSpPr>
                <a:spLocks noChangeShapeType="1"/>
              </p:cNvSpPr>
              <p:nvPr/>
            </p:nvSpPr>
            <p:spPr bwMode="auto">
              <a:xfrm>
                <a:off x="1584" y="1872"/>
                <a:ext cx="624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vi-VN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1309" name="Straight Connector 13357"/>
              <p:cNvSpPr>
                <a:spLocks noChangeShapeType="1"/>
              </p:cNvSpPr>
              <p:nvPr/>
            </p:nvSpPr>
            <p:spPr bwMode="auto">
              <a:xfrm>
                <a:off x="3540" y="1872"/>
                <a:ext cx="624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vi-VN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</p:grpSp>
      <p:pic>
        <p:nvPicPr>
          <p:cNvPr id="47" name="Picture 4098" descr="post-60-1080598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014" y="-10505"/>
            <a:ext cx="938671" cy="1351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7039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13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8433"/>
          <p:cNvSpPr/>
          <p:nvPr/>
        </p:nvSpPr>
        <p:spPr>
          <a:xfrm>
            <a:off x="1000125" y="425450"/>
            <a:ext cx="7143750" cy="8302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>
            <a:solidFill>
              <a:srgbClr val="3399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0" tIns="0" rIns="0" bIns="0" anchor="ctr"/>
          <a:lstStyle/>
          <a:p>
            <a:pPr algn="ctr"/>
            <a:r>
              <a:rPr lang="en-US" altLang="zh-CN" sz="2800">
                <a:solidFill>
                  <a:srgbClr val="0000FF"/>
                </a:solidFill>
                <a:latin typeface="Times New Roman" pitchFamily="18" charset="0"/>
                <a:ea typeface="SimSun" pitchFamily="2" charset="-122"/>
              </a:rPr>
              <a:t>CHUẨN BỊ HÀNH TRANG VÀO THẾ KỈ MỚI</a:t>
            </a:r>
            <a:endParaRPr lang="en-US" altLang="zh-CN" sz="2800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.VnTime" pitchFamily="34" charset="0"/>
              <a:ea typeface="SimSun" pitchFamily="2" charset="-122"/>
            </a:endParaRPr>
          </a:p>
        </p:txBody>
      </p:sp>
      <p:sp>
        <p:nvSpPr>
          <p:cNvPr id="18435" name="Rectangle 18434"/>
          <p:cNvSpPr/>
          <p:nvPr/>
        </p:nvSpPr>
        <p:spPr>
          <a:xfrm>
            <a:off x="3699535" y="0"/>
            <a:ext cx="1905000" cy="42545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algn="ctr"/>
            <a:r>
              <a:rPr lang="en-US" altLang="zh-CN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SimSun" pitchFamily="2" charset="-122"/>
                <a:cs typeface="Arial" pitchFamily="34" charset="0"/>
              </a:rPr>
              <a:t>LUẬN ĐỀ</a:t>
            </a:r>
          </a:p>
        </p:txBody>
      </p:sp>
      <p:sp>
        <p:nvSpPr>
          <p:cNvPr id="18436" name="Rectangle 18435"/>
          <p:cNvSpPr>
            <a:spLocks noChangeArrowheads="1"/>
          </p:cNvSpPr>
          <p:nvPr/>
        </p:nvSpPr>
        <p:spPr bwMode="auto">
          <a:xfrm>
            <a:off x="647700" y="3817179"/>
            <a:ext cx="2362200" cy="914400"/>
          </a:xfrm>
          <a:prstGeom prst="rect">
            <a:avLst/>
          </a:prstGeom>
          <a:solidFill>
            <a:srgbClr val="E5F0FC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altLang="zh-CN">
              <a:solidFill>
                <a:srgbClr val="0000CC"/>
              </a:solidFill>
              <a:latin typeface=".VnTime" pitchFamily="34" charset="0"/>
              <a:ea typeface="SimSun" pitchFamily="2" charset="-122"/>
            </a:endParaRPr>
          </a:p>
        </p:txBody>
      </p:sp>
      <p:sp>
        <p:nvSpPr>
          <p:cNvPr id="18437" name="Rectangle 18436"/>
          <p:cNvSpPr>
            <a:spLocks noChangeArrowheads="1"/>
          </p:cNvSpPr>
          <p:nvPr/>
        </p:nvSpPr>
        <p:spPr bwMode="auto">
          <a:xfrm>
            <a:off x="647700" y="4920710"/>
            <a:ext cx="2362200" cy="9144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altLang="zh-CN">
              <a:solidFill>
                <a:srgbClr val="0000CC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  <p:sp>
        <p:nvSpPr>
          <p:cNvPr id="18438" name="Straight Connector 18437"/>
          <p:cNvSpPr>
            <a:spLocks noChangeShapeType="1"/>
          </p:cNvSpPr>
          <p:nvPr/>
        </p:nvSpPr>
        <p:spPr bwMode="auto">
          <a:xfrm>
            <a:off x="381000" y="5334000"/>
            <a:ext cx="228600" cy="0"/>
          </a:xfrm>
          <a:prstGeom prst="line">
            <a:avLst/>
          </a:prstGeom>
          <a:ln>
            <a:headEnd/>
            <a:tailEnd type="triangle" w="med" len="med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vi-VN"/>
          </a:p>
        </p:txBody>
      </p:sp>
      <p:sp>
        <p:nvSpPr>
          <p:cNvPr id="18439" name="Straight Connector 18438"/>
          <p:cNvSpPr>
            <a:spLocks noChangeShapeType="1"/>
          </p:cNvSpPr>
          <p:nvPr/>
        </p:nvSpPr>
        <p:spPr bwMode="auto">
          <a:xfrm>
            <a:off x="381000" y="4267200"/>
            <a:ext cx="228600" cy="0"/>
          </a:xfrm>
          <a:prstGeom prst="line">
            <a:avLst/>
          </a:prstGeom>
          <a:ln>
            <a:headEnd/>
            <a:tailEnd type="triangle" w="med" len="med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vi-VN"/>
          </a:p>
        </p:txBody>
      </p:sp>
      <p:sp>
        <p:nvSpPr>
          <p:cNvPr id="18440" name="Rectangle 18439"/>
          <p:cNvSpPr/>
          <p:nvPr/>
        </p:nvSpPr>
        <p:spPr>
          <a:xfrm>
            <a:off x="838200" y="3409950"/>
            <a:ext cx="1981200" cy="375871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algn="ctr"/>
            <a:r>
              <a:rPr lang="en-US" altLang="zh-CN" sz="200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SimSun" pitchFamily="2" charset="-122"/>
              </a:rPr>
              <a:t>LUẬN CỨ </a:t>
            </a:r>
            <a:r>
              <a:rPr lang="en-US" sz="200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Time" pitchFamily="34" charset="0"/>
              </a:rPr>
              <a:t> </a:t>
            </a:r>
          </a:p>
        </p:txBody>
      </p:sp>
      <p:sp>
        <p:nvSpPr>
          <p:cNvPr id="18441" name="Oval 18440"/>
          <p:cNvSpPr>
            <a:spLocks noChangeArrowheads="1"/>
          </p:cNvSpPr>
          <p:nvPr/>
        </p:nvSpPr>
        <p:spPr bwMode="auto">
          <a:xfrm>
            <a:off x="381000" y="3886200"/>
            <a:ext cx="304800" cy="3048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altLang="zh-CN" sz="2400" b="1">
                <a:latin typeface=".VnTime" pitchFamily="34" charset="0"/>
                <a:ea typeface="SimSun" pitchFamily="2" charset="-122"/>
              </a:rPr>
              <a:t>1</a:t>
            </a:r>
          </a:p>
        </p:txBody>
      </p:sp>
      <p:sp>
        <p:nvSpPr>
          <p:cNvPr id="18442" name="Oval 18441"/>
          <p:cNvSpPr>
            <a:spLocks noChangeArrowheads="1"/>
          </p:cNvSpPr>
          <p:nvPr/>
        </p:nvSpPr>
        <p:spPr bwMode="auto">
          <a:xfrm>
            <a:off x="381000" y="4876800"/>
            <a:ext cx="304800" cy="3048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altLang="zh-CN" sz="2400" b="1">
                <a:latin typeface=".VnTime" pitchFamily="34" charset="0"/>
                <a:ea typeface="SimSun" pitchFamily="2" charset="-122"/>
              </a:rPr>
              <a:t>2</a:t>
            </a:r>
          </a:p>
        </p:txBody>
      </p:sp>
      <p:sp>
        <p:nvSpPr>
          <p:cNvPr id="18443" name="Rectangle 18442"/>
          <p:cNvSpPr>
            <a:spLocks noChangeArrowheads="1"/>
          </p:cNvSpPr>
          <p:nvPr/>
        </p:nvSpPr>
        <p:spPr bwMode="auto">
          <a:xfrm>
            <a:off x="3695700" y="3752850"/>
            <a:ext cx="2362200" cy="914400"/>
          </a:xfrm>
          <a:prstGeom prst="rect">
            <a:avLst/>
          </a:prstGeom>
          <a:solidFill>
            <a:srgbClr val="E5F0FC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altLang="zh-CN" sz="2000">
              <a:solidFill>
                <a:srgbClr val="0000CC"/>
              </a:solidFill>
              <a:latin typeface=".VnTime" pitchFamily="34" charset="0"/>
              <a:ea typeface="SimSun" pitchFamily="2" charset="-122"/>
            </a:endParaRPr>
          </a:p>
        </p:txBody>
      </p:sp>
      <p:sp>
        <p:nvSpPr>
          <p:cNvPr id="18444" name="Rectangle 18443"/>
          <p:cNvSpPr>
            <a:spLocks noChangeArrowheads="1"/>
          </p:cNvSpPr>
          <p:nvPr/>
        </p:nvSpPr>
        <p:spPr bwMode="auto">
          <a:xfrm>
            <a:off x="3702627" y="4810124"/>
            <a:ext cx="2317173" cy="16432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altLang="zh-CN" sz="2000">
              <a:latin typeface="Times New Roman" pitchFamily="18" charset="0"/>
              <a:ea typeface="SimSun" pitchFamily="2" charset="-122"/>
            </a:endParaRPr>
          </a:p>
        </p:txBody>
      </p:sp>
      <p:sp>
        <p:nvSpPr>
          <p:cNvPr id="18445" name="Straight Connector 18444"/>
          <p:cNvSpPr>
            <a:spLocks noChangeShapeType="1"/>
          </p:cNvSpPr>
          <p:nvPr/>
        </p:nvSpPr>
        <p:spPr bwMode="auto">
          <a:xfrm>
            <a:off x="3429000" y="3295650"/>
            <a:ext cx="0" cy="1981200"/>
          </a:xfrm>
          <a:prstGeom prst="line">
            <a:avLst/>
          </a:prstGeom>
          <a:ln>
            <a:headEnd/>
            <a:tailEnd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vi-VN"/>
          </a:p>
        </p:txBody>
      </p:sp>
      <p:sp>
        <p:nvSpPr>
          <p:cNvPr id="18446" name="Straight Connector 18445"/>
          <p:cNvSpPr>
            <a:spLocks noChangeShapeType="1"/>
          </p:cNvSpPr>
          <p:nvPr/>
        </p:nvSpPr>
        <p:spPr bwMode="auto">
          <a:xfrm>
            <a:off x="3429000" y="5276850"/>
            <a:ext cx="228600" cy="0"/>
          </a:xfrm>
          <a:prstGeom prst="line">
            <a:avLst/>
          </a:prstGeom>
          <a:ln>
            <a:headEnd/>
            <a:tailEnd type="triangle" w="med" len="med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vi-VN"/>
          </a:p>
        </p:txBody>
      </p:sp>
      <p:sp>
        <p:nvSpPr>
          <p:cNvPr id="18447" name="Straight Connector 18446"/>
          <p:cNvSpPr>
            <a:spLocks noChangeShapeType="1"/>
          </p:cNvSpPr>
          <p:nvPr/>
        </p:nvSpPr>
        <p:spPr bwMode="auto">
          <a:xfrm>
            <a:off x="3429000" y="4210050"/>
            <a:ext cx="228600" cy="0"/>
          </a:xfrm>
          <a:prstGeom prst="line">
            <a:avLst/>
          </a:prstGeom>
          <a:ln>
            <a:headEnd/>
            <a:tailEnd type="triangle" w="med" len="med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vi-VN"/>
          </a:p>
        </p:txBody>
      </p:sp>
      <p:sp>
        <p:nvSpPr>
          <p:cNvPr id="18448" name="Rectangle 18447"/>
          <p:cNvSpPr/>
          <p:nvPr/>
        </p:nvSpPr>
        <p:spPr>
          <a:xfrm>
            <a:off x="3886200" y="3295650"/>
            <a:ext cx="1981200" cy="5334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algn="ctr"/>
            <a:r>
              <a:rPr lang="en-US" sz="2000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LUẬN CỨ</a:t>
            </a:r>
            <a:endParaRPr lang="en-US" sz="2000"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49" name="Oval 18448"/>
          <p:cNvSpPr>
            <a:spLocks noChangeArrowheads="1"/>
          </p:cNvSpPr>
          <p:nvPr/>
        </p:nvSpPr>
        <p:spPr bwMode="auto">
          <a:xfrm>
            <a:off x="3429000" y="3829050"/>
            <a:ext cx="304800" cy="3048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altLang="zh-CN" sz="2400" b="1">
                <a:latin typeface=".VnTime" pitchFamily="34" charset="0"/>
                <a:ea typeface="SimSun" pitchFamily="2" charset="-122"/>
              </a:rPr>
              <a:t>1</a:t>
            </a:r>
          </a:p>
        </p:txBody>
      </p:sp>
      <p:sp>
        <p:nvSpPr>
          <p:cNvPr id="18450" name="Oval 18449"/>
          <p:cNvSpPr>
            <a:spLocks noChangeArrowheads="1"/>
          </p:cNvSpPr>
          <p:nvPr/>
        </p:nvSpPr>
        <p:spPr bwMode="auto">
          <a:xfrm>
            <a:off x="3429000" y="4819650"/>
            <a:ext cx="304800" cy="3048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altLang="zh-CN" sz="2400" b="1">
                <a:latin typeface=".VnTime" pitchFamily="34" charset="0"/>
                <a:ea typeface="SimSun" pitchFamily="2" charset="-122"/>
              </a:rPr>
              <a:t>2</a:t>
            </a:r>
          </a:p>
        </p:txBody>
      </p:sp>
      <p:grpSp>
        <p:nvGrpSpPr>
          <p:cNvPr id="18451" name="Group 18450"/>
          <p:cNvGrpSpPr>
            <a:grpSpLocks/>
          </p:cNvGrpSpPr>
          <p:nvPr/>
        </p:nvGrpSpPr>
        <p:grpSpPr bwMode="auto">
          <a:xfrm>
            <a:off x="299248" y="1377269"/>
            <a:ext cx="8953500" cy="1928813"/>
            <a:chOff x="96" y="900"/>
            <a:chExt cx="5640" cy="1215"/>
          </a:xfrm>
        </p:grpSpPr>
        <p:sp>
          <p:nvSpPr>
            <p:cNvPr id="12307" name="Straight Connector 18451"/>
            <p:cNvSpPr>
              <a:spLocks noChangeShapeType="1"/>
            </p:cNvSpPr>
            <p:nvPr/>
          </p:nvSpPr>
          <p:spPr bwMode="auto">
            <a:xfrm>
              <a:off x="960" y="1140"/>
              <a:ext cx="0" cy="144"/>
            </a:xfrm>
            <a:prstGeom prst="line">
              <a:avLst/>
            </a:prstGeom>
            <a:ln>
              <a:headEnd/>
              <a:tailEnd type="triangle" w="med" len="med"/>
            </a:ln>
            <a:ex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vi-VN"/>
            </a:p>
          </p:txBody>
        </p:sp>
        <p:sp>
          <p:nvSpPr>
            <p:cNvPr id="12308" name="Straight Connector 18452"/>
            <p:cNvSpPr>
              <a:spLocks noChangeShapeType="1"/>
            </p:cNvSpPr>
            <p:nvPr/>
          </p:nvSpPr>
          <p:spPr bwMode="auto">
            <a:xfrm>
              <a:off x="960" y="1140"/>
              <a:ext cx="3936" cy="0"/>
            </a:xfrm>
            <a:prstGeom prst="line">
              <a:avLst/>
            </a:prstGeom>
            <a:ln>
              <a:headEnd/>
              <a:tailEnd/>
            </a:ln>
            <a:ex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vi-VN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a:endParaRPr>
            </a:p>
          </p:txBody>
        </p:sp>
        <p:sp>
          <p:nvSpPr>
            <p:cNvPr id="12309" name="Straight Connector 18453"/>
            <p:cNvSpPr>
              <a:spLocks noChangeShapeType="1"/>
            </p:cNvSpPr>
            <p:nvPr/>
          </p:nvSpPr>
          <p:spPr bwMode="auto">
            <a:xfrm>
              <a:off x="4896" y="1140"/>
              <a:ext cx="0" cy="144"/>
            </a:xfrm>
            <a:prstGeom prst="line">
              <a:avLst/>
            </a:prstGeom>
            <a:ln>
              <a:headEnd/>
              <a:tailEnd type="triangle" w="med" len="med"/>
            </a:ln>
            <a:ex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vi-VN"/>
            </a:p>
          </p:txBody>
        </p:sp>
        <p:sp>
          <p:nvSpPr>
            <p:cNvPr id="12310" name="Straight Connector 18454"/>
            <p:cNvSpPr>
              <a:spLocks noChangeShapeType="1"/>
            </p:cNvSpPr>
            <p:nvPr/>
          </p:nvSpPr>
          <p:spPr bwMode="auto">
            <a:xfrm>
              <a:off x="2928" y="900"/>
              <a:ext cx="0" cy="38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vi-VN"/>
            </a:p>
          </p:txBody>
        </p:sp>
        <p:sp>
          <p:nvSpPr>
            <p:cNvPr id="12311" name="Rectangle 18455"/>
            <p:cNvSpPr>
              <a:spLocks noChangeArrowheads="1"/>
            </p:cNvSpPr>
            <p:nvPr/>
          </p:nvSpPr>
          <p:spPr bwMode="auto">
            <a:xfrm>
              <a:off x="96" y="1299"/>
              <a:ext cx="1824" cy="81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00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altLang="zh-CN" sz="2400">
                <a:solidFill>
                  <a:srgbClr val="0000CC"/>
                </a:solidFill>
                <a:latin typeface=".VnTime" pitchFamily="34" charset="0"/>
                <a:ea typeface="SimSun" pitchFamily="2" charset="-122"/>
              </a:endParaRPr>
            </a:p>
          </p:txBody>
        </p:sp>
        <p:sp>
          <p:nvSpPr>
            <p:cNvPr id="12312" name="Rectangle 18456"/>
            <p:cNvSpPr>
              <a:spLocks noChangeArrowheads="1"/>
            </p:cNvSpPr>
            <p:nvPr/>
          </p:nvSpPr>
          <p:spPr bwMode="auto">
            <a:xfrm>
              <a:off x="3960" y="1296"/>
              <a:ext cx="1776" cy="81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00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altLang="zh-CN" sz="2400" i="1">
                <a:solidFill>
                  <a:srgbClr val="0000CC"/>
                </a:solidFill>
                <a:latin typeface=".VnTime" pitchFamily="34" charset="0"/>
                <a:ea typeface="SimSun" pitchFamily="2" charset="-122"/>
              </a:endParaRPr>
            </a:p>
          </p:txBody>
        </p:sp>
        <p:sp>
          <p:nvSpPr>
            <p:cNvPr id="12313" name="Rectangle 18457"/>
            <p:cNvSpPr>
              <a:spLocks noChangeArrowheads="1"/>
            </p:cNvSpPr>
            <p:nvPr/>
          </p:nvSpPr>
          <p:spPr bwMode="auto">
            <a:xfrm>
              <a:off x="2028" y="1296"/>
              <a:ext cx="1824" cy="81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00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altLang="zh-CN" sz="2400">
                <a:solidFill>
                  <a:srgbClr val="0000CC"/>
                </a:solidFill>
                <a:latin typeface=".VnTime" pitchFamily="34" charset="0"/>
                <a:ea typeface="SimSun" pitchFamily="2" charset="-122"/>
              </a:endParaRPr>
            </a:p>
          </p:txBody>
        </p:sp>
        <p:sp>
          <p:nvSpPr>
            <p:cNvPr id="12314" name="Rectangle 18458"/>
            <p:cNvSpPr>
              <a:spLocks noChangeArrowheads="1"/>
            </p:cNvSpPr>
            <p:nvPr/>
          </p:nvSpPr>
          <p:spPr bwMode="auto">
            <a:xfrm>
              <a:off x="2280" y="900"/>
              <a:ext cx="1296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>
                  <a:solidFill>
                    <a:srgbClr val="0000FF"/>
                  </a:solidFill>
                  <a:latin typeface="Times New Roman" pitchFamily="18" charset="0"/>
                  <a:ea typeface="SimSun" pitchFamily="2" charset="-122"/>
                </a:rPr>
                <a:t>LUẬN ĐIỂM</a:t>
              </a:r>
              <a:endParaRPr lang="en-US" altLang="zh-CN" sz="2800">
                <a:solidFill>
                  <a:srgbClr val="0000FF"/>
                </a:solidFill>
                <a:latin typeface=".VnTime" pitchFamily="34" charset="0"/>
                <a:ea typeface="SimSun" pitchFamily="2" charset="-122"/>
              </a:endParaRPr>
            </a:p>
            <a:p>
              <a:pPr algn="ctr"/>
              <a:endParaRPr lang="en-US" altLang="zh-CN" sz="2800">
                <a:solidFill>
                  <a:srgbClr val="0000FF"/>
                </a:solidFill>
                <a:latin typeface=".VnTime" pitchFamily="34" charset="0"/>
                <a:ea typeface="SimSun" pitchFamily="2" charset="-122"/>
              </a:endParaRPr>
            </a:p>
          </p:txBody>
        </p:sp>
        <p:sp>
          <p:nvSpPr>
            <p:cNvPr id="18460" name="Text Box 18459"/>
            <p:cNvSpPr txBox="1"/>
            <p:nvPr/>
          </p:nvSpPr>
          <p:spPr>
            <a:xfrm>
              <a:off x="300" y="1056"/>
              <a:ext cx="660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sz="24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.VnTime" pitchFamily="34" charset="0"/>
                </a:rPr>
                <a:t>1</a:t>
              </a:r>
            </a:p>
          </p:txBody>
        </p:sp>
        <p:sp>
          <p:nvSpPr>
            <p:cNvPr id="18461" name="Text Box 18460"/>
            <p:cNvSpPr txBox="1"/>
            <p:nvPr/>
          </p:nvSpPr>
          <p:spPr>
            <a:xfrm>
              <a:off x="2160" y="1068"/>
              <a:ext cx="1512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noProof="1">
                  <a:solidFill>
                    <a:srgbClr val="FF00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.VnTime" pitchFamily="34" charset="0"/>
                  <a:cs typeface="+mn-cs"/>
                </a:rPr>
                <a:t>     </a:t>
              </a:r>
              <a:r>
                <a:rPr sz="24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.VnTime" pitchFamily="34" charset="0"/>
                </a:rPr>
                <a:t>2</a:t>
              </a:r>
            </a:p>
          </p:txBody>
        </p:sp>
        <p:sp>
          <p:nvSpPr>
            <p:cNvPr id="18462" name="Text Box 18461"/>
            <p:cNvSpPr txBox="1"/>
            <p:nvPr/>
          </p:nvSpPr>
          <p:spPr>
            <a:xfrm>
              <a:off x="4992" y="1068"/>
              <a:ext cx="43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sz="24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.VnTime" pitchFamily="34" charset="0"/>
                </a:rPr>
                <a:t>3</a:t>
              </a:r>
            </a:p>
          </p:txBody>
        </p:sp>
      </p:grpSp>
      <p:sp>
        <p:nvSpPr>
          <p:cNvPr id="18463" name="Text Box 18462"/>
          <p:cNvSpPr txBox="1">
            <a:spLocks noChangeArrowheads="1"/>
          </p:cNvSpPr>
          <p:nvPr/>
        </p:nvSpPr>
        <p:spPr bwMode="auto">
          <a:xfrm>
            <a:off x="247650" y="2238653"/>
            <a:ext cx="297180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altLang="zh-CN" sz="2000" smtClean="0">
                <a:latin typeface="Times New Roman" pitchFamily="18" charset="0"/>
                <a:ea typeface="SimSun" pitchFamily="2" charset="-122"/>
              </a:rPr>
              <a:t>NGƯỜI VIỆT NAM CÓ NHIỀU ĐIỂM MẠNH</a:t>
            </a:r>
            <a:endParaRPr lang="en-US" altLang="zh-CN" sz="2000">
              <a:latin typeface="Times New Roman" pitchFamily="18" charset="0"/>
              <a:ea typeface="SimSun" pitchFamily="2" charset="-122"/>
            </a:endParaRPr>
          </a:p>
        </p:txBody>
      </p:sp>
      <p:sp>
        <p:nvSpPr>
          <p:cNvPr id="18464" name="Text Box 18463"/>
          <p:cNvSpPr txBox="1">
            <a:spLocks noChangeArrowheads="1"/>
          </p:cNvSpPr>
          <p:nvPr/>
        </p:nvSpPr>
        <p:spPr bwMode="auto">
          <a:xfrm>
            <a:off x="3251998" y="2084040"/>
            <a:ext cx="3048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fontAlgn="ctr"/>
            <a:r>
              <a:rPr lang="en-US" altLang="zh-CN" sz="2000" smtClean="0">
                <a:latin typeface="Times New Roman" pitchFamily="18" charset="0"/>
                <a:ea typeface="SimSun" pitchFamily="2" charset="-122"/>
              </a:rPr>
              <a:t>NGƯỜI VIỆT NAM CŨNG KHÔNG ÍT NHỮNG ĐIỂM YẾU</a:t>
            </a:r>
            <a:endParaRPr lang="en-US" altLang="zh-CN" sz="2000">
              <a:latin typeface="Times New Roman" pitchFamily="18" charset="0"/>
              <a:ea typeface="SimSun" pitchFamily="2" charset="-122"/>
            </a:endParaRPr>
          </a:p>
        </p:txBody>
      </p:sp>
      <p:sp>
        <p:nvSpPr>
          <p:cNvPr id="18465" name="Text Box 18464"/>
          <p:cNvSpPr txBox="1">
            <a:spLocks noChangeArrowheads="1"/>
          </p:cNvSpPr>
          <p:nvPr/>
        </p:nvSpPr>
        <p:spPr bwMode="auto">
          <a:xfrm>
            <a:off x="6419850" y="1982643"/>
            <a:ext cx="28194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altLang="zh-CN" sz="2000" smtClean="0">
                <a:latin typeface="Times New Roman" pitchFamily="18" charset="0"/>
                <a:ea typeface="SimSun" pitchFamily="2" charset="-122"/>
              </a:rPr>
              <a:t>PHÁT HUY NHỮNG ĐIỂM MẠNH KHẮC PHỤC NHỮNG ĐIỂM YẾU</a:t>
            </a:r>
            <a:endParaRPr lang="en-US" altLang="zh-CN" sz="2000">
              <a:latin typeface="Times New Roman" pitchFamily="18" charset="0"/>
              <a:ea typeface="SimSun" pitchFamily="2" charset="-122"/>
            </a:endParaRPr>
          </a:p>
        </p:txBody>
      </p:sp>
      <p:sp>
        <p:nvSpPr>
          <p:cNvPr id="18466" name="Text Box 18465"/>
          <p:cNvSpPr txBox="1">
            <a:spLocks noChangeArrowheads="1"/>
          </p:cNvSpPr>
          <p:nvPr/>
        </p:nvSpPr>
        <p:spPr bwMode="auto">
          <a:xfrm>
            <a:off x="609600" y="4109347"/>
            <a:ext cx="23622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altLang="zh-CN" smtClean="0">
                <a:solidFill>
                  <a:srgbClr val="0000CC"/>
                </a:solidFill>
                <a:latin typeface="Times New Roman" pitchFamily="18" charset="0"/>
                <a:ea typeface="SimSun" pitchFamily="2" charset="-122"/>
              </a:rPr>
              <a:t>THÔNG MINH</a:t>
            </a:r>
            <a:endParaRPr lang="en-US" altLang="zh-CN">
              <a:solidFill>
                <a:srgbClr val="0000CC"/>
              </a:solidFill>
              <a:latin typeface="Times New Roman" pitchFamily="18" charset="0"/>
              <a:ea typeface="SimSun" pitchFamily="2" charset="-122"/>
            </a:endParaRPr>
          </a:p>
        </p:txBody>
      </p:sp>
      <p:sp>
        <p:nvSpPr>
          <p:cNvPr id="18468" name="Text Box 18467"/>
          <p:cNvSpPr txBox="1">
            <a:spLocks noChangeArrowheads="1"/>
          </p:cNvSpPr>
          <p:nvPr/>
        </p:nvSpPr>
        <p:spPr bwMode="auto">
          <a:xfrm>
            <a:off x="3810000" y="3962400"/>
            <a:ext cx="22098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altLang="zh-CN">
                <a:solidFill>
                  <a:srgbClr val="0000CC"/>
                </a:solidFill>
                <a:latin typeface="Times New Roman" pitchFamily="18" charset="0"/>
                <a:ea typeface="SimSun" pitchFamily="2" charset="-122"/>
              </a:rPr>
              <a:t>HẠN CHẾ VỀ KIẾN THỨC</a:t>
            </a:r>
          </a:p>
        </p:txBody>
      </p:sp>
      <p:grpSp>
        <p:nvGrpSpPr>
          <p:cNvPr id="18470" name="Group 18469"/>
          <p:cNvGrpSpPr>
            <a:grpSpLocks/>
          </p:cNvGrpSpPr>
          <p:nvPr/>
        </p:nvGrpSpPr>
        <p:grpSpPr bwMode="auto">
          <a:xfrm>
            <a:off x="6481268" y="3235623"/>
            <a:ext cx="2605089" cy="3532326"/>
            <a:chOff x="197" y="2040"/>
            <a:chExt cx="1641" cy="2437"/>
          </a:xfrm>
        </p:grpSpPr>
        <p:grpSp>
          <p:nvGrpSpPr>
            <p:cNvPr id="12326" name="Group 18470"/>
            <p:cNvGrpSpPr>
              <a:grpSpLocks/>
            </p:cNvGrpSpPr>
            <p:nvPr/>
          </p:nvGrpSpPr>
          <p:grpSpPr bwMode="auto">
            <a:xfrm>
              <a:off x="197" y="2136"/>
              <a:ext cx="1641" cy="2341"/>
              <a:chOff x="197" y="2136"/>
              <a:chExt cx="1641" cy="2341"/>
            </a:xfrm>
          </p:grpSpPr>
          <p:sp>
            <p:nvSpPr>
              <p:cNvPr id="12327" name="Rectangle 18471"/>
              <p:cNvSpPr>
                <a:spLocks noChangeArrowheads="1"/>
              </p:cNvSpPr>
              <p:nvPr/>
            </p:nvSpPr>
            <p:spPr bwMode="auto">
              <a:xfrm>
                <a:off x="341" y="2291"/>
                <a:ext cx="1497" cy="733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n-US" altLang="zh-CN" sz="2000">
                  <a:solidFill>
                    <a:srgbClr val="0000CC"/>
                  </a:solidFill>
                  <a:latin typeface="Times New Roman" pitchFamily="18" charset="0"/>
                  <a:ea typeface="SimSun" pitchFamily="2" charset="-122"/>
                </a:endParaRPr>
              </a:p>
            </p:txBody>
          </p:sp>
          <p:sp>
            <p:nvSpPr>
              <p:cNvPr id="12328" name="Rectangle 18472"/>
              <p:cNvSpPr>
                <a:spLocks noChangeArrowheads="1"/>
              </p:cNvSpPr>
              <p:nvPr/>
            </p:nvSpPr>
            <p:spPr bwMode="auto">
              <a:xfrm>
                <a:off x="421" y="3125"/>
                <a:ext cx="1417" cy="542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n-US" altLang="zh-CN" sz="2000">
                  <a:solidFill>
                    <a:srgbClr val="0000CC"/>
                  </a:solidFill>
                  <a:latin typeface=".VnTime" pitchFamily="34" charset="0"/>
                  <a:ea typeface="SimSun" pitchFamily="2" charset="-122"/>
                </a:endParaRPr>
              </a:p>
            </p:txBody>
          </p:sp>
          <p:sp>
            <p:nvSpPr>
              <p:cNvPr id="12329" name="Rectangle 18473"/>
              <p:cNvSpPr>
                <a:spLocks noChangeArrowheads="1"/>
              </p:cNvSpPr>
              <p:nvPr/>
            </p:nvSpPr>
            <p:spPr bwMode="auto">
              <a:xfrm>
                <a:off x="385" y="3744"/>
                <a:ext cx="1453" cy="733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n-US" altLang="zh-CN" sz="2000" i="1">
                  <a:solidFill>
                    <a:srgbClr val="0000CC"/>
                  </a:solidFill>
                  <a:latin typeface=".VnTime" pitchFamily="34" charset="0"/>
                  <a:ea typeface="SimSun" pitchFamily="2" charset="-122"/>
                </a:endParaRPr>
              </a:p>
            </p:txBody>
          </p:sp>
          <p:sp>
            <p:nvSpPr>
              <p:cNvPr id="12330" name="Straight Connector 18474"/>
              <p:cNvSpPr>
                <a:spLocks noChangeShapeType="1"/>
              </p:cNvSpPr>
              <p:nvPr/>
            </p:nvSpPr>
            <p:spPr bwMode="auto">
              <a:xfrm>
                <a:off x="216" y="2136"/>
                <a:ext cx="0" cy="1968"/>
              </a:xfrm>
              <a:prstGeom prst="line">
                <a:avLst/>
              </a:prstGeom>
              <a:ln>
                <a:headEnd/>
                <a:tailEnd/>
              </a:ln>
              <a:extLst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vi-VN"/>
              </a:p>
            </p:txBody>
          </p:sp>
          <p:sp>
            <p:nvSpPr>
              <p:cNvPr id="12331" name="Straight Connector 18475"/>
              <p:cNvSpPr>
                <a:spLocks noChangeShapeType="1"/>
              </p:cNvSpPr>
              <p:nvPr/>
            </p:nvSpPr>
            <p:spPr bwMode="auto">
              <a:xfrm>
                <a:off x="227" y="4104"/>
                <a:ext cx="144" cy="0"/>
              </a:xfrm>
              <a:prstGeom prst="line">
                <a:avLst/>
              </a:prstGeom>
              <a:ln>
                <a:headEnd/>
                <a:tailEnd type="triangle" w="med" len="med"/>
              </a:ln>
              <a:extLst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vi-VN"/>
              </a:p>
            </p:txBody>
          </p:sp>
          <p:sp>
            <p:nvSpPr>
              <p:cNvPr id="12332" name="Straight Connector 18476"/>
              <p:cNvSpPr>
                <a:spLocks noChangeShapeType="1"/>
              </p:cNvSpPr>
              <p:nvPr/>
            </p:nvSpPr>
            <p:spPr bwMode="auto">
              <a:xfrm>
                <a:off x="216" y="3312"/>
                <a:ext cx="144" cy="0"/>
              </a:xfrm>
              <a:prstGeom prst="line">
                <a:avLst/>
              </a:prstGeom>
              <a:ln>
                <a:headEnd/>
                <a:tailEnd type="triangle" w="med" len="med"/>
              </a:ln>
              <a:extLst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vi-VN"/>
              </a:p>
            </p:txBody>
          </p:sp>
          <p:sp>
            <p:nvSpPr>
              <p:cNvPr id="12333" name="Straight Connector 18477"/>
              <p:cNvSpPr>
                <a:spLocks noChangeShapeType="1"/>
              </p:cNvSpPr>
              <p:nvPr/>
            </p:nvSpPr>
            <p:spPr bwMode="auto">
              <a:xfrm>
                <a:off x="197" y="2640"/>
                <a:ext cx="144" cy="0"/>
              </a:xfrm>
              <a:prstGeom prst="line">
                <a:avLst/>
              </a:prstGeom>
              <a:ln>
                <a:headEnd/>
                <a:tailEnd type="triangle" w="med" len="med"/>
              </a:ln>
              <a:extLst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vi-VN"/>
              </a:p>
            </p:txBody>
          </p:sp>
        </p:grpSp>
        <p:sp>
          <p:nvSpPr>
            <p:cNvPr id="18479" name="Rectangle 18478"/>
            <p:cNvSpPr/>
            <p:nvPr/>
          </p:nvSpPr>
          <p:spPr>
            <a:xfrm>
              <a:off x="528" y="2040"/>
              <a:ext cx="1248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lstStyle/>
            <a:p>
              <a:pPr algn="ctr"/>
              <a:r>
                <a:rPr lang="en-US" sz="2000" smtClean="0">
                  <a:solidFill>
                    <a:srgbClr val="00B05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LUẬN CỨ </a:t>
              </a:r>
              <a:endParaRPr lang="en-US" sz="200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335" name="Oval 18479"/>
            <p:cNvSpPr>
              <a:spLocks noChangeArrowheads="1"/>
            </p:cNvSpPr>
            <p:nvPr/>
          </p:nvSpPr>
          <p:spPr bwMode="auto">
            <a:xfrm>
              <a:off x="216" y="2400"/>
              <a:ext cx="192" cy="192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 b="1">
                  <a:latin typeface=".VnTime" pitchFamily="34" charset="0"/>
                  <a:ea typeface="SimSun" pitchFamily="2" charset="-122"/>
                </a:rPr>
                <a:t>1</a:t>
              </a:r>
            </a:p>
          </p:txBody>
        </p:sp>
        <p:sp>
          <p:nvSpPr>
            <p:cNvPr id="12336" name="Oval 18480"/>
            <p:cNvSpPr>
              <a:spLocks noChangeArrowheads="1"/>
            </p:cNvSpPr>
            <p:nvPr/>
          </p:nvSpPr>
          <p:spPr bwMode="auto">
            <a:xfrm>
              <a:off x="240" y="3100"/>
              <a:ext cx="192" cy="192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 b="1">
                  <a:latin typeface=".VnTime" pitchFamily="34" charset="0"/>
                  <a:ea typeface="SimSun" pitchFamily="2" charset="-122"/>
                </a:rPr>
                <a:t>2</a:t>
              </a:r>
            </a:p>
          </p:txBody>
        </p:sp>
        <p:sp>
          <p:nvSpPr>
            <p:cNvPr id="12337" name="Oval 18481"/>
            <p:cNvSpPr>
              <a:spLocks noChangeArrowheads="1"/>
            </p:cNvSpPr>
            <p:nvPr/>
          </p:nvSpPr>
          <p:spPr bwMode="auto">
            <a:xfrm>
              <a:off x="240" y="3744"/>
              <a:ext cx="192" cy="192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 b="1">
                  <a:latin typeface=".VnTime" pitchFamily="34" charset="0"/>
                  <a:ea typeface="SimSun" pitchFamily="2" charset="-122"/>
                </a:rPr>
                <a:t>3</a:t>
              </a:r>
            </a:p>
          </p:txBody>
        </p:sp>
      </p:grpSp>
      <p:sp>
        <p:nvSpPr>
          <p:cNvPr id="18483" name="Text Box 18482"/>
          <p:cNvSpPr txBox="1">
            <a:spLocks noChangeArrowheads="1"/>
          </p:cNvSpPr>
          <p:nvPr/>
        </p:nvSpPr>
        <p:spPr bwMode="auto">
          <a:xfrm>
            <a:off x="6740031" y="3623101"/>
            <a:ext cx="2346326" cy="830997"/>
          </a:xfrm>
          <a:prstGeom prst="rect">
            <a:avLst/>
          </a:prstGeom>
          <a:solidFill>
            <a:srgbClr val="E5F0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altLang="zh-CN" smtClean="0">
                <a:solidFill>
                  <a:srgbClr val="0000CC"/>
                </a:solidFill>
                <a:latin typeface="Times New Roman" pitchFamily="18" charset="0"/>
                <a:ea typeface="SimSun" pitchFamily="2" charset="-122"/>
              </a:rPr>
              <a:t>PHÁT HUY SỰ THÔNG MINH, NHẠY BÉN VỚI CÁI MỚI</a:t>
            </a:r>
            <a:endParaRPr lang="en-US" altLang="zh-CN">
              <a:solidFill>
                <a:srgbClr val="0000CC"/>
              </a:solidFill>
              <a:latin typeface="Times New Roman" pitchFamily="18" charset="0"/>
              <a:ea typeface="SimSun" pitchFamily="2" charset="-122"/>
            </a:endParaRPr>
          </a:p>
        </p:txBody>
      </p:sp>
      <p:sp>
        <p:nvSpPr>
          <p:cNvPr id="18484" name="Text Box 18483"/>
          <p:cNvSpPr txBox="1">
            <a:spLocks noChangeArrowheads="1"/>
          </p:cNvSpPr>
          <p:nvPr/>
        </p:nvSpPr>
        <p:spPr bwMode="auto">
          <a:xfrm>
            <a:off x="6926157" y="4829844"/>
            <a:ext cx="2114550" cy="646331"/>
          </a:xfrm>
          <a:prstGeom prst="rect">
            <a:avLst/>
          </a:prstGeom>
          <a:solidFill>
            <a:srgbClr val="E5F0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mtClean="0">
                <a:solidFill>
                  <a:srgbClr val="0000CC"/>
                </a:solidFill>
                <a:latin typeface="Times New Roman" pitchFamily="18" charset="0"/>
                <a:ea typeface="SimSun" pitchFamily="2" charset="-122"/>
              </a:rPr>
              <a:t>BỔ SUNG KIẾN THỨC</a:t>
            </a:r>
            <a:endParaRPr lang="en-US" altLang="zh-CN">
              <a:solidFill>
                <a:srgbClr val="0000CC"/>
              </a:solidFill>
              <a:latin typeface="Times New Roman" pitchFamily="18" charset="0"/>
              <a:ea typeface="SimSun" pitchFamily="2" charset="-122"/>
            </a:endParaRPr>
          </a:p>
        </p:txBody>
      </p:sp>
      <p:sp>
        <p:nvSpPr>
          <p:cNvPr id="18485" name="Text Box 18484"/>
          <p:cNvSpPr txBox="1">
            <a:spLocks noChangeArrowheads="1"/>
          </p:cNvSpPr>
          <p:nvPr/>
        </p:nvSpPr>
        <p:spPr bwMode="auto">
          <a:xfrm>
            <a:off x="6866476" y="5725100"/>
            <a:ext cx="2174231" cy="923330"/>
          </a:xfrm>
          <a:prstGeom prst="rect">
            <a:avLst/>
          </a:prstGeom>
          <a:solidFill>
            <a:srgbClr val="E5F0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altLang="zh-CN" smtClean="0">
                <a:solidFill>
                  <a:srgbClr val="0000CC"/>
                </a:solidFill>
                <a:latin typeface="Times New Roman" pitchFamily="18" charset="0"/>
                <a:ea typeface="SimSun" pitchFamily="2" charset="-122"/>
              </a:rPr>
              <a:t>LINH HOẠT, SÁNG TẠO TRONG CÔNG VIỆC</a:t>
            </a:r>
            <a:endParaRPr lang="en-US" altLang="zh-CN">
              <a:solidFill>
                <a:srgbClr val="0000CC"/>
              </a:solidFill>
              <a:latin typeface="Times New Roman" pitchFamily="18" charset="0"/>
              <a:ea typeface="SimSun" pitchFamily="2" charset="-122"/>
            </a:endParaRPr>
          </a:p>
        </p:txBody>
      </p:sp>
      <p:sp>
        <p:nvSpPr>
          <p:cNvPr id="18486" name="Straight Connector 18485"/>
          <p:cNvSpPr>
            <a:spLocks noChangeShapeType="1"/>
          </p:cNvSpPr>
          <p:nvPr/>
        </p:nvSpPr>
        <p:spPr bwMode="auto">
          <a:xfrm>
            <a:off x="387927" y="3352800"/>
            <a:ext cx="0" cy="1981200"/>
          </a:xfrm>
          <a:prstGeom prst="line">
            <a:avLst/>
          </a:prstGeom>
          <a:ln>
            <a:headEnd/>
            <a:tailEnd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vi-VN"/>
          </a:p>
        </p:txBody>
      </p:sp>
      <p:sp>
        <p:nvSpPr>
          <p:cNvPr id="2" name="TextBox 1"/>
          <p:cNvSpPr txBox="1"/>
          <p:nvPr/>
        </p:nvSpPr>
        <p:spPr>
          <a:xfrm>
            <a:off x="3856346" y="5018343"/>
            <a:ext cx="21370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rgbClr val="0000CC"/>
                </a:solidFill>
                <a:latin typeface="Times New Roman" pitchFamily="18" charset="0"/>
                <a:ea typeface="SimSun" pitchFamily="2" charset="-122"/>
              </a:rPr>
              <a:t>KHẢ NĂNG THỰC HÀNH VÀ SÁNG TẠO BỊ HẠN CHẾ</a:t>
            </a:r>
            <a:endParaRPr lang="en-US" altLang="zh-CN">
              <a:latin typeface="Times New Roman" pitchFamily="18" charset="0"/>
              <a:ea typeface="SimSun" pitchFamily="2" charset="-122"/>
            </a:endParaRPr>
          </a:p>
          <a:p>
            <a:endParaRPr lang="vi-VN"/>
          </a:p>
        </p:txBody>
      </p:sp>
      <p:sp>
        <p:nvSpPr>
          <p:cNvPr id="57" name="Text Box 18466"/>
          <p:cNvSpPr txBox="1">
            <a:spLocks noChangeArrowheads="1"/>
          </p:cNvSpPr>
          <p:nvPr/>
        </p:nvSpPr>
        <p:spPr bwMode="auto">
          <a:xfrm>
            <a:off x="733175" y="5001786"/>
            <a:ext cx="2209800" cy="646331"/>
          </a:xfrm>
          <a:prstGeom prst="rect">
            <a:avLst/>
          </a:prstGeom>
          <a:solidFill>
            <a:srgbClr val="E5F0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mtClean="0">
                <a:solidFill>
                  <a:srgbClr val="0000CC"/>
                </a:solidFill>
                <a:latin typeface="Times New Roman" pitchFamily="18" charset="0"/>
                <a:ea typeface="SimSun" pitchFamily="2" charset="-122"/>
              </a:rPr>
              <a:t>NHẠY </a:t>
            </a:r>
            <a:r>
              <a:rPr lang="en-US" altLang="zh-CN">
                <a:solidFill>
                  <a:srgbClr val="0000CC"/>
                </a:solidFill>
                <a:latin typeface="Times New Roman" pitchFamily="18" charset="0"/>
                <a:ea typeface="SimSun" pitchFamily="2" charset="-122"/>
              </a:rPr>
              <a:t>BÉN VỚI CÁI MỚI</a:t>
            </a:r>
          </a:p>
        </p:txBody>
      </p:sp>
      <p:pic>
        <p:nvPicPr>
          <p:cNvPr id="55" name="Picture 4098" descr="post-60-10805980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0291" y="7938"/>
            <a:ext cx="866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2560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8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1" dur="1000"/>
                                        <p:tgtEl>
                                          <p:spTgt spid="18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8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 nodeType="clickPar">
                      <p:stCondLst>
                        <p:cond delay="indefinite"/>
                      </p:stCondLst>
                      <p:childTnLst>
                        <p:par>
                          <p:cTn id="1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184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 nodeType="clickPar">
                      <p:stCondLst>
                        <p:cond delay="indefinite"/>
                      </p:stCondLst>
                      <p:childTnLst>
                        <p:par>
                          <p:cTn id="1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5" dur="2000"/>
                                        <p:tgtEl>
                                          <p:spTgt spid="18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 nodeType="clickPar">
                      <p:stCondLst>
                        <p:cond delay="indefinite"/>
                      </p:stCondLst>
                      <p:childTnLst>
                        <p:par>
                          <p:cTn id="1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0" dur="2000"/>
                                        <p:tgtEl>
                                          <p:spTgt spid="18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 nodeType="clickPar">
                      <p:stCondLst>
                        <p:cond delay="indefinite"/>
                      </p:stCondLst>
                      <p:childTnLst>
                        <p:par>
                          <p:cTn id="1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5" dur="2000"/>
                                        <p:tgtEl>
                                          <p:spTgt spid="18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ldLvl="0" animBg="1"/>
      <p:bldP spid="18435" grpId="0"/>
      <p:bldP spid="18436" grpId="0" bldLvl="0" animBg="1"/>
      <p:bldP spid="18437" grpId="0" animBg="1"/>
      <p:bldP spid="18438" grpId="0" animBg="1"/>
      <p:bldP spid="18439" grpId="0" animBg="1"/>
      <p:bldP spid="18440" grpId="0"/>
      <p:bldP spid="18441" grpId="0"/>
      <p:bldP spid="18442" grpId="0"/>
      <p:bldP spid="18443" grpId="0" bldLvl="0" animBg="1"/>
      <p:bldP spid="18444" grpId="0" animBg="1"/>
      <p:bldP spid="18445" grpId="0" animBg="1"/>
      <p:bldP spid="18446" grpId="0" animBg="1"/>
      <p:bldP spid="18447" grpId="0" animBg="1"/>
      <p:bldP spid="18448" grpId="0"/>
      <p:bldP spid="18449" grpId="0"/>
      <p:bldP spid="18450" grpId="0"/>
      <p:bldP spid="18463" grpId="0"/>
      <p:bldP spid="18464" grpId="0"/>
      <p:bldP spid="18465" grpId="0"/>
      <p:bldP spid="18466" grpId="0"/>
      <p:bldP spid="18468" grpId="0"/>
      <p:bldP spid="18483" grpId="0" bldLvl="0" animBg="1"/>
      <p:bldP spid="18484" grpId="0" bldLvl="0" animBg="1"/>
      <p:bldP spid="18485" grpId="0" bldLvl="0" animBg="1"/>
      <p:bldP spid="18486" grpId="0" animBg="1"/>
      <p:bldP spid="2" grpId="0"/>
      <p:bldP spid="5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19462"/>
          <p:cNvSpPr txBox="1">
            <a:spLocks noChangeArrowheads="1"/>
          </p:cNvSpPr>
          <p:nvPr/>
        </p:nvSpPr>
        <p:spPr bwMode="auto">
          <a:xfrm>
            <a:off x="2987824" y="0"/>
            <a:ext cx="288032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4400" smtClean="0">
                <a:solidFill>
                  <a:srgbClr val="0066FF"/>
                </a:solidFill>
                <a:ea typeface="SimSun" pitchFamily="2" charset="-122"/>
              </a:rPr>
              <a:t>Dàn ý</a:t>
            </a:r>
            <a:endParaRPr lang="en-US" altLang="zh-CN" sz="4400">
              <a:solidFill>
                <a:srgbClr val="0066FF"/>
              </a:solidFill>
              <a:ea typeface="SimSun" pitchFamily="2" charset="-122"/>
            </a:endParaRPr>
          </a:p>
        </p:txBody>
      </p:sp>
      <p:sp>
        <p:nvSpPr>
          <p:cNvPr id="19464" name="Text Box 19463"/>
          <p:cNvSpPr txBox="1">
            <a:spLocks noChangeArrowheads="1"/>
          </p:cNvSpPr>
          <p:nvPr/>
        </p:nvSpPr>
        <p:spPr bwMode="auto">
          <a:xfrm>
            <a:off x="107504" y="659982"/>
            <a:ext cx="8787655" cy="6278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342900" indent="-342900">
              <a:spcBef>
                <a:spcPct val="50000"/>
              </a:spcBef>
              <a:buFont typeface="Wingdings" pitchFamily="2" charset="2"/>
              <a:buChar char="v"/>
            </a:pPr>
            <a:r>
              <a:rPr lang="en-US" altLang="zh-CN" sz="2400" b="1" dirty="0" smtClean="0">
                <a:solidFill>
                  <a:srgbClr val="FF0000"/>
                </a:solidFill>
                <a:ea typeface="SimSun" pitchFamily="2" charset="-122"/>
              </a:rPr>
              <a:t>   </a:t>
            </a:r>
            <a:r>
              <a:rPr lang="en-US" altLang="zh-CN" sz="2400" b="1" dirty="0" err="1" smtClean="0">
                <a:solidFill>
                  <a:srgbClr val="FF0000"/>
                </a:solidFill>
                <a:ea typeface="SimSun" pitchFamily="2" charset="-122"/>
              </a:rPr>
              <a:t>Mở</a:t>
            </a:r>
            <a:r>
              <a:rPr lang="en-US" altLang="zh-CN" sz="2400" b="1" dirty="0" smtClean="0">
                <a:solidFill>
                  <a:srgbClr val="FF0000"/>
                </a:solidFill>
                <a:ea typeface="SimSun" pitchFamily="2" charset="-122"/>
              </a:rPr>
              <a:t> </a:t>
            </a:r>
            <a:r>
              <a:rPr lang="en-US" altLang="zh-CN" sz="2400" b="1" dirty="0" err="1" smtClean="0">
                <a:solidFill>
                  <a:srgbClr val="FF0000"/>
                </a:solidFill>
                <a:ea typeface="SimSun" pitchFamily="2" charset="-122"/>
              </a:rPr>
              <a:t>bài</a:t>
            </a:r>
            <a:endParaRPr lang="en-US" altLang="zh-CN" sz="2400" b="1" dirty="0" smtClean="0">
              <a:solidFill>
                <a:srgbClr val="FF0000"/>
              </a:solidFill>
              <a:ea typeface="SimSun" pitchFamily="2" charset="-122"/>
            </a:endParaRPr>
          </a:p>
          <a:p>
            <a:pPr marL="342900" indent="-342900">
              <a:spcBef>
                <a:spcPct val="50000"/>
              </a:spcBef>
              <a:buFont typeface="Courier New" pitchFamily="49" charset="0"/>
              <a:buChar char="o"/>
            </a:pPr>
            <a:r>
              <a:rPr lang="en-US" altLang="zh-CN" sz="2400" dirty="0" err="1" smtClean="0">
                <a:ea typeface="SimSun" pitchFamily="2" charset="-122"/>
              </a:rPr>
              <a:t>Nêu</a:t>
            </a:r>
            <a:r>
              <a:rPr lang="en-US" altLang="zh-CN" sz="2400" dirty="0" smtClean="0">
                <a:ea typeface="SimSun" pitchFamily="2" charset="-122"/>
              </a:rPr>
              <a:t> </a:t>
            </a:r>
            <a:r>
              <a:rPr lang="en-US" altLang="zh-CN" sz="2400" dirty="0" err="1">
                <a:ea typeface="SimSun" pitchFamily="2" charset="-122"/>
              </a:rPr>
              <a:t>vấn</a:t>
            </a:r>
            <a:r>
              <a:rPr lang="en-US" altLang="zh-CN" sz="2400" dirty="0">
                <a:ea typeface="SimSun" pitchFamily="2" charset="-122"/>
              </a:rPr>
              <a:t> </a:t>
            </a:r>
            <a:r>
              <a:rPr lang="en-US" altLang="zh-CN" sz="2400" dirty="0" err="1">
                <a:ea typeface="SimSun" pitchFamily="2" charset="-122"/>
              </a:rPr>
              <a:t>đề</a:t>
            </a:r>
            <a:endParaRPr lang="en-US" altLang="zh-CN" sz="2400" dirty="0">
              <a:ea typeface="SimSun" pitchFamily="2" charset="-122"/>
            </a:endParaRPr>
          </a:p>
          <a:p>
            <a:pPr marL="342900" indent="-342900">
              <a:spcBef>
                <a:spcPct val="50000"/>
              </a:spcBef>
              <a:buFont typeface="Courier New" pitchFamily="49" charset="0"/>
              <a:buChar char="o"/>
            </a:pPr>
            <a:r>
              <a:rPr lang="en-US" altLang="zh-CN" sz="2400" dirty="0" err="1">
                <a:ea typeface="SimSun" pitchFamily="2" charset="-122"/>
              </a:rPr>
              <a:t>Trích</a:t>
            </a:r>
            <a:r>
              <a:rPr lang="en-US" altLang="zh-CN" sz="2400" dirty="0">
                <a:ea typeface="SimSun" pitchFamily="2" charset="-122"/>
              </a:rPr>
              <a:t> </a:t>
            </a:r>
            <a:r>
              <a:rPr lang="en-US" altLang="zh-CN" sz="2400" dirty="0" err="1">
                <a:ea typeface="SimSun" pitchFamily="2" charset="-122"/>
              </a:rPr>
              <a:t>dẫn</a:t>
            </a:r>
            <a:r>
              <a:rPr lang="en-US" altLang="zh-CN" sz="2400" dirty="0">
                <a:ea typeface="SimSun" pitchFamily="2" charset="-122"/>
              </a:rPr>
              <a:t> </a:t>
            </a:r>
            <a:r>
              <a:rPr lang="en-US" altLang="zh-CN" sz="2400" dirty="0" err="1">
                <a:ea typeface="SimSun" pitchFamily="2" charset="-122"/>
              </a:rPr>
              <a:t>câu</a:t>
            </a:r>
            <a:r>
              <a:rPr lang="en-US" altLang="zh-CN" sz="2400" dirty="0">
                <a:ea typeface="SimSun" pitchFamily="2" charset="-122"/>
              </a:rPr>
              <a:t> </a:t>
            </a:r>
            <a:r>
              <a:rPr lang="en-US" altLang="zh-CN" sz="2400" dirty="0" err="1">
                <a:ea typeface="SimSun" pitchFamily="2" charset="-122"/>
              </a:rPr>
              <a:t>nói</a:t>
            </a:r>
            <a:r>
              <a:rPr lang="en-US" altLang="zh-CN" sz="2400" dirty="0">
                <a:ea typeface="SimSun" pitchFamily="2" charset="-122"/>
              </a:rPr>
              <a:t> </a:t>
            </a:r>
            <a:r>
              <a:rPr lang="en-US" altLang="zh-CN" sz="2400" dirty="0" err="1">
                <a:ea typeface="SimSun" pitchFamily="2" charset="-122"/>
              </a:rPr>
              <a:t>của</a:t>
            </a:r>
            <a:r>
              <a:rPr lang="en-US" altLang="zh-CN" sz="2400" dirty="0">
                <a:ea typeface="SimSun" pitchFamily="2" charset="-122"/>
              </a:rPr>
              <a:t> </a:t>
            </a:r>
            <a:r>
              <a:rPr lang="en-US" altLang="zh-CN" sz="2400" dirty="0" err="1">
                <a:ea typeface="SimSun" pitchFamily="2" charset="-122"/>
              </a:rPr>
              <a:t>Vũ</a:t>
            </a:r>
            <a:r>
              <a:rPr lang="en-US" altLang="zh-CN" sz="2400" dirty="0">
                <a:ea typeface="SimSun" pitchFamily="2" charset="-122"/>
              </a:rPr>
              <a:t> </a:t>
            </a:r>
            <a:r>
              <a:rPr lang="en-US" altLang="zh-CN" sz="2400" dirty="0" err="1">
                <a:ea typeface="SimSun" pitchFamily="2" charset="-122"/>
              </a:rPr>
              <a:t>Khoan</a:t>
            </a:r>
            <a:endParaRPr lang="en-US" altLang="zh-CN" sz="2400" dirty="0">
              <a:ea typeface="SimSun" pitchFamily="2" charset="-122"/>
            </a:endParaRPr>
          </a:p>
          <a:p>
            <a:pPr>
              <a:spcBef>
                <a:spcPct val="50000"/>
              </a:spcBef>
              <a:buFont typeface="Wingdings" pitchFamily="2" charset="2"/>
              <a:buChar char="v"/>
            </a:pPr>
            <a:r>
              <a:rPr lang="en-US" altLang="zh-CN" sz="2400" b="1" dirty="0" smtClean="0">
                <a:solidFill>
                  <a:srgbClr val="FF0000"/>
                </a:solidFill>
                <a:ea typeface="SimSun" pitchFamily="2" charset="-122"/>
              </a:rPr>
              <a:t> </a:t>
            </a:r>
            <a:r>
              <a:rPr lang="en-US" altLang="zh-CN" sz="2400" b="1" dirty="0" err="1" smtClean="0">
                <a:solidFill>
                  <a:srgbClr val="FF0000"/>
                </a:solidFill>
                <a:ea typeface="SimSun" pitchFamily="2" charset="-122"/>
              </a:rPr>
              <a:t>Thân</a:t>
            </a:r>
            <a:r>
              <a:rPr lang="en-US" altLang="zh-CN" sz="2400" b="1" dirty="0" smtClean="0">
                <a:solidFill>
                  <a:srgbClr val="FF0000"/>
                </a:solidFill>
                <a:ea typeface="SimSun" pitchFamily="2" charset="-122"/>
              </a:rPr>
              <a:t> </a:t>
            </a:r>
            <a:r>
              <a:rPr lang="en-US" altLang="zh-CN" sz="2400" b="1" dirty="0" err="1">
                <a:solidFill>
                  <a:srgbClr val="FF0000"/>
                </a:solidFill>
                <a:ea typeface="SimSun" pitchFamily="2" charset="-122"/>
              </a:rPr>
              <a:t>bài</a:t>
            </a:r>
            <a:endParaRPr lang="en-US" altLang="zh-CN" sz="2400" b="1" dirty="0">
              <a:solidFill>
                <a:srgbClr val="FF0000"/>
              </a:solidFill>
              <a:ea typeface="SimSun" pitchFamily="2" charset="-122"/>
            </a:endParaRP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altLang="zh-CN" sz="2400" dirty="0" smtClean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sz="2400" dirty="0" err="1" smtClean="0">
                <a:solidFill>
                  <a:srgbClr val="0000CC"/>
                </a:solidFill>
                <a:ea typeface="SimSun" pitchFamily="2" charset="-122"/>
              </a:rPr>
              <a:t>Luận</a:t>
            </a:r>
            <a:r>
              <a:rPr lang="en-US" altLang="zh-CN" sz="2400" dirty="0" smtClean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sz="2400" dirty="0" err="1" smtClean="0">
                <a:solidFill>
                  <a:srgbClr val="0000CC"/>
                </a:solidFill>
                <a:ea typeface="SimSun" pitchFamily="2" charset="-122"/>
              </a:rPr>
              <a:t>điểm</a:t>
            </a:r>
            <a:r>
              <a:rPr lang="en-US" altLang="zh-CN" sz="2400" dirty="0" smtClean="0">
                <a:solidFill>
                  <a:srgbClr val="0000CC"/>
                </a:solidFill>
                <a:ea typeface="SimSun" pitchFamily="2" charset="-122"/>
              </a:rPr>
              <a:t> 1 </a:t>
            </a:r>
            <a:r>
              <a:rPr lang="en-US" altLang="zh-CN" sz="2400" dirty="0">
                <a:solidFill>
                  <a:srgbClr val="0000CC"/>
                </a:solidFill>
                <a:ea typeface="SimSun" pitchFamily="2" charset="-122"/>
              </a:rPr>
              <a:t>: </a:t>
            </a:r>
            <a:r>
              <a:rPr lang="en-US" altLang="zh-CN" sz="2400" dirty="0" err="1">
                <a:solidFill>
                  <a:srgbClr val="0000CC"/>
                </a:solidFill>
                <a:ea typeface="SimSun" pitchFamily="2" charset="-122"/>
              </a:rPr>
              <a:t>Người</a:t>
            </a:r>
            <a:r>
              <a:rPr lang="en-US" altLang="zh-CN" sz="2400" dirty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sz="2400" dirty="0" err="1">
                <a:solidFill>
                  <a:srgbClr val="0000CC"/>
                </a:solidFill>
                <a:ea typeface="SimSun" pitchFamily="2" charset="-122"/>
              </a:rPr>
              <a:t>Việt</a:t>
            </a:r>
            <a:r>
              <a:rPr lang="en-US" altLang="zh-CN" sz="2400" dirty="0">
                <a:solidFill>
                  <a:srgbClr val="0000CC"/>
                </a:solidFill>
                <a:ea typeface="SimSun" pitchFamily="2" charset="-122"/>
              </a:rPr>
              <a:t> Nam </a:t>
            </a:r>
            <a:r>
              <a:rPr lang="en-US" altLang="zh-CN" sz="2400" dirty="0" err="1">
                <a:solidFill>
                  <a:srgbClr val="0000CC"/>
                </a:solidFill>
                <a:ea typeface="SimSun" pitchFamily="2" charset="-122"/>
              </a:rPr>
              <a:t>có</a:t>
            </a:r>
            <a:r>
              <a:rPr lang="en-US" altLang="zh-CN" sz="2400" dirty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sz="2400" dirty="0" err="1">
                <a:solidFill>
                  <a:srgbClr val="0000CC"/>
                </a:solidFill>
                <a:ea typeface="SimSun" pitchFamily="2" charset="-122"/>
              </a:rPr>
              <a:t>nhiều</a:t>
            </a:r>
            <a:r>
              <a:rPr lang="en-US" altLang="zh-CN" sz="2400" dirty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sz="2400" dirty="0" err="1">
                <a:solidFill>
                  <a:srgbClr val="0000CC"/>
                </a:solidFill>
                <a:ea typeface="SimSun" pitchFamily="2" charset="-122"/>
              </a:rPr>
              <a:t>điểm</a:t>
            </a:r>
            <a:r>
              <a:rPr lang="en-US" altLang="zh-CN" sz="2400" dirty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sz="2400" dirty="0" err="1">
                <a:solidFill>
                  <a:srgbClr val="0000CC"/>
                </a:solidFill>
                <a:ea typeface="SimSun" pitchFamily="2" charset="-122"/>
              </a:rPr>
              <a:t>mạnh</a:t>
            </a:r>
            <a:endParaRPr lang="en-US" altLang="zh-CN" sz="2400" dirty="0">
              <a:solidFill>
                <a:srgbClr val="0000CC"/>
              </a:solidFill>
              <a:ea typeface="SimSun" pitchFamily="2" charset="-122"/>
            </a:endParaRPr>
          </a:p>
          <a:p>
            <a:pPr marL="342900" indent="-342900">
              <a:spcBef>
                <a:spcPct val="50000"/>
              </a:spcBef>
              <a:buFont typeface="Courier New" pitchFamily="49" charset="0"/>
              <a:buChar char="o"/>
            </a:pPr>
            <a:r>
              <a:rPr lang="en-US" altLang="zh-CN" sz="2400" dirty="0" err="1" smtClean="0">
                <a:ea typeface="SimSun" pitchFamily="2" charset="-122"/>
              </a:rPr>
              <a:t>Luận</a:t>
            </a:r>
            <a:r>
              <a:rPr lang="en-US" altLang="zh-CN" sz="2400" dirty="0" smtClean="0">
                <a:ea typeface="SimSun" pitchFamily="2" charset="-122"/>
              </a:rPr>
              <a:t> </a:t>
            </a:r>
            <a:r>
              <a:rPr lang="en-US" altLang="zh-CN" sz="2400" dirty="0" err="1" smtClean="0">
                <a:ea typeface="SimSun" pitchFamily="2" charset="-122"/>
              </a:rPr>
              <a:t>cứ</a:t>
            </a:r>
            <a:r>
              <a:rPr lang="en-US" altLang="zh-CN" sz="2400" dirty="0" smtClean="0">
                <a:ea typeface="SimSun" pitchFamily="2" charset="-122"/>
              </a:rPr>
              <a:t> 1</a:t>
            </a:r>
            <a:r>
              <a:rPr lang="en-US" altLang="zh-CN" sz="2400" dirty="0">
                <a:ea typeface="SimSun" pitchFamily="2" charset="-122"/>
              </a:rPr>
              <a:t>:  </a:t>
            </a:r>
            <a:r>
              <a:rPr lang="en-US" altLang="zh-CN" sz="2400" dirty="0" err="1">
                <a:ea typeface="SimSun" pitchFamily="2" charset="-122"/>
              </a:rPr>
              <a:t>Thông</a:t>
            </a:r>
            <a:r>
              <a:rPr lang="en-US" altLang="zh-CN" sz="2400" dirty="0">
                <a:ea typeface="SimSun" pitchFamily="2" charset="-122"/>
              </a:rPr>
              <a:t> </a:t>
            </a:r>
            <a:r>
              <a:rPr lang="en-US" altLang="zh-CN" sz="2400" dirty="0" smtClean="0">
                <a:ea typeface="SimSun" pitchFamily="2" charset="-122"/>
              </a:rPr>
              <a:t>minh</a:t>
            </a:r>
          </a:p>
          <a:p>
            <a:pPr marL="342900" indent="-342900">
              <a:spcBef>
                <a:spcPct val="50000"/>
              </a:spcBef>
              <a:buFont typeface="Courier New" pitchFamily="49" charset="0"/>
              <a:buChar char="o"/>
            </a:pPr>
            <a:r>
              <a:rPr lang="en-US" altLang="zh-CN" sz="2400" dirty="0" err="1" smtClean="0">
                <a:ea typeface="SimSun" pitchFamily="2" charset="-122"/>
              </a:rPr>
              <a:t>Luận</a:t>
            </a:r>
            <a:r>
              <a:rPr lang="en-US" altLang="zh-CN" sz="2400" dirty="0" smtClean="0">
                <a:ea typeface="SimSun" pitchFamily="2" charset="-122"/>
              </a:rPr>
              <a:t> </a:t>
            </a:r>
            <a:r>
              <a:rPr lang="en-US" altLang="zh-CN" sz="2400" dirty="0" err="1" smtClean="0">
                <a:ea typeface="SimSun" pitchFamily="2" charset="-122"/>
              </a:rPr>
              <a:t>cứ</a:t>
            </a:r>
            <a:r>
              <a:rPr lang="en-US" altLang="zh-CN" sz="2400" dirty="0" smtClean="0">
                <a:ea typeface="SimSun" pitchFamily="2" charset="-122"/>
              </a:rPr>
              <a:t> 2</a:t>
            </a:r>
            <a:r>
              <a:rPr lang="en-US" altLang="zh-CN" sz="2400" dirty="0">
                <a:ea typeface="SimSun" pitchFamily="2" charset="-122"/>
              </a:rPr>
              <a:t>:  </a:t>
            </a:r>
            <a:r>
              <a:rPr lang="en-US" altLang="zh-CN" sz="2400" dirty="0" err="1">
                <a:ea typeface="SimSun" pitchFamily="2" charset="-122"/>
              </a:rPr>
              <a:t>Nhạy</a:t>
            </a:r>
            <a:r>
              <a:rPr lang="en-US" altLang="zh-CN" sz="2400" dirty="0">
                <a:ea typeface="SimSun" pitchFamily="2" charset="-122"/>
              </a:rPr>
              <a:t> </a:t>
            </a:r>
            <a:r>
              <a:rPr lang="en-US" altLang="zh-CN" sz="2400" dirty="0" err="1">
                <a:ea typeface="SimSun" pitchFamily="2" charset="-122"/>
              </a:rPr>
              <a:t>bén</a:t>
            </a:r>
            <a:r>
              <a:rPr lang="en-US" altLang="zh-CN" sz="2400" dirty="0">
                <a:ea typeface="SimSun" pitchFamily="2" charset="-122"/>
              </a:rPr>
              <a:t>  </a:t>
            </a:r>
            <a:r>
              <a:rPr lang="en-US" altLang="zh-CN" sz="2400" dirty="0" err="1">
                <a:ea typeface="SimSun" pitchFamily="2" charset="-122"/>
              </a:rPr>
              <a:t>với</a:t>
            </a:r>
            <a:r>
              <a:rPr lang="en-US" altLang="zh-CN" sz="2400" dirty="0">
                <a:ea typeface="SimSun" pitchFamily="2" charset="-122"/>
              </a:rPr>
              <a:t> </a:t>
            </a:r>
            <a:r>
              <a:rPr lang="en-US" altLang="zh-CN" sz="2400" dirty="0" err="1">
                <a:ea typeface="SimSun" pitchFamily="2" charset="-122"/>
              </a:rPr>
              <a:t>cái</a:t>
            </a:r>
            <a:r>
              <a:rPr lang="en-US" altLang="zh-CN" sz="2400" dirty="0">
                <a:ea typeface="SimSun" pitchFamily="2" charset="-122"/>
              </a:rPr>
              <a:t> </a:t>
            </a:r>
            <a:r>
              <a:rPr lang="en-US" altLang="zh-CN" sz="2400" dirty="0" err="1">
                <a:ea typeface="SimSun" pitchFamily="2" charset="-122"/>
              </a:rPr>
              <a:t>mới</a:t>
            </a:r>
            <a:r>
              <a:rPr lang="en-US" altLang="zh-CN" sz="2400" dirty="0">
                <a:ea typeface="SimSun" pitchFamily="2" charset="-122"/>
              </a:rPr>
              <a:t> 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altLang="zh-CN" sz="2400" dirty="0" err="1" smtClean="0">
                <a:solidFill>
                  <a:srgbClr val="0000CC"/>
                </a:solidFill>
                <a:ea typeface="SimSun" pitchFamily="2" charset="-122"/>
              </a:rPr>
              <a:t>Luận</a:t>
            </a:r>
            <a:r>
              <a:rPr lang="en-US" altLang="zh-CN" sz="2400" dirty="0" smtClean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sz="2400" dirty="0" err="1" smtClean="0">
                <a:solidFill>
                  <a:srgbClr val="0000CC"/>
                </a:solidFill>
                <a:ea typeface="SimSun" pitchFamily="2" charset="-122"/>
              </a:rPr>
              <a:t>điểm</a:t>
            </a:r>
            <a:r>
              <a:rPr lang="en-US" altLang="zh-CN" sz="2400" dirty="0" smtClean="0">
                <a:solidFill>
                  <a:srgbClr val="0000CC"/>
                </a:solidFill>
                <a:ea typeface="SimSun" pitchFamily="2" charset="-122"/>
              </a:rPr>
              <a:t> 2</a:t>
            </a:r>
            <a:r>
              <a:rPr lang="en-US" altLang="zh-CN" sz="2400" dirty="0">
                <a:solidFill>
                  <a:srgbClr val="0000CC"/>
                </a:solidFill>
                <a:ea typeface="SimSun" pitchFamily="2" charset="-122"/>
              </a:rPr>
              <a:t>: </a:t>
            </a:r>
            <a:r>
              <a:rPr lang="en-US" altLang="zh-CN" sz="2400" dirty="0" err="1">
                <a:solidFill>
                  <a:srgbClr val="0000CC"/>
                </a:solidFill>
                <a:ea typeface="SimSun" pitchFamily="2" charset="-122"/>
              </a:rPr>
              <a:t>Người</a:t>
            </a:r>
            <a:r>
              <a:rPr lang="en-US" altLang="zh-CN" sz="2400" dirty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sz="2400" dirty="0" err="1">
                <a:solidFill>
                  <a:srgbClr val="0000CC"/>
                </a:solidFill>
                <a:ea typeface="SimSun" pitchFamily="2" charset="-122"/>
              </a:rPr>
              <a:t>Việt</a:t>
            </a:r>
            <a:r>
              <a:rPr lang="en-US" altLang="zh-CN" sz="2400" dirty="0">
                <a:solidFill>
                  <a:srgbClr val="0000CC"/>
                </a:solidFill>
                <a:ea typeface="SimSun" pitchFamily="2" charset="-122"/>
              </a:rPr>
              <a:t> Nam </a:t>
            </a:r>
            <a:r>
              <a:rPr lang="en-US" altLang="zh-CN" sz="2400" dirty="0" err="1">
                <a:solidFill>
                  <a:srgbClr val="0000CC"/>
                </a:solidFill>
                <a:ea typeface="SimSun" pitchFamily="2" charset="-122"/>
              </a:rPr>
              <a:t>cũng</a:t>
            </a:r>
            <a:r>
              <a:rPr lang="en-US" altLang="zh-CN" sz="2400" dirty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sz="2400" dirty="0" err="1">
                <a:solidFill>
                  <a:srgbClr val="0000CC"/>
                </a:solidFill>
                <a:ea typeface="SimSun" pitchFamily="2" charset="-122"/>
              </a:rPr>
              <a:t>có</a:t>
            </a:r>
            <a:r>
              <a:rPr lang="en-US" altLang="zh-CN" sz="2400" dirty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sz="2400" dirty="0" err="1">
                <a:solidFill>
                  <a:srgbClr val="0000CC"/>
                </a:solidFill>
                <a:ea typeface="SimSun" pitchFamily="2" charset="-122"/>
              </a:rPr>
              <a:t>không</a:t>
            </a:r>
            <a:r>
              <a:rPr lang="en-US" altLang="zh-CN" sz="2400" dirty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sz="2400" dirty="0" err="1">
                <a:solidFill>
                  <a:srgbClr val="0000CC"/>
                </a:solidFill>
                <a:ea typeface="SimSun" pitchFamily="2" charset="-122"/>
              </a:rPr>
              <a:t>ít</a:t>
            </a:r>
            <a:r>
              <a:rPr lang="en-US" altLang="zh-CN" sz="2400" dirty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sz="2400" dirty="0" err="1">
                <a:solidFill>
                  <a:srgbClr val="0000CC"/>
                </a:solidFill>
                <a:ea typeface="SimSun" pitchFamily="2" charset="-122"/>
              </a:rPr>
              <a:t>điểm</a:t>
            </a:r>
            <a:r>
              <a:rPr lang="en-US" altLang="zh-CN" sz="2400" dirty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sz="2400" dirty="0" err="1">
                <a:solidFill>
                  <a:srgbClr val="0000CC"/>
                </a:solidFill>
                <a:ea typeface="SimSun" pitchFamily="2" charset="-122"/>
              </a:rPr>
              <a:t>yếu</a:t>
            </a:r>
            <a:endParaRPr lang="en-US" altLang="zh-CN" sz="2400" dirty="0">
              <a:solidFill>
                <a:srgbClr val="0000CC"/>
              </a:solidFill>
              <a:ea typeface="SimSun" pitchFamily="2" charset="-122"/>
            </a:endParaRPr>
          </a:p>
          <a:p>
            <a:pPr marL="342900" indent="-342900">
              <a:spcBef>
                <a:spcPct val="50000"/>
              </a:spcBef>
              <a:buFont typeface="Courier New" pitchFamily="49" charset="0"/>
              <a:buChar char="o"/>
            </a:pPr>
            <a:r>
              <a:rPr lang="en-US" altLang="zh-CN" sz="2400" dirty="0" err="1" smtClean="0">
                <a:ea typeface="SimSun" pitchFamily="2" charset="-122"/>
              </a:rPr>
              <a:t>Luận</a:t>
            </a:r>
            <a:r>
              <a:rPr lang="en-US" altLang="zh-CN" sz="2400" dirty="0" smtClean="0">
                <a:ea typeface="SimSun" pitchFamily="2" charset="-122"/>
              </a:rPr>
              <a:t> </a:t>
            </a:r>
            <a:r>
              <a:rPr lang="en-US" altLang="zh-CN" sz="2400" dirty="0" err="1" smtClean="0">
                <a:ea typeface="SimSun" pitchFamily="2" charset="-122"/>
              </a:rPr>
              <a:t>cứ</a:t>
            </a:r>
            <a:r>
              <a:rPr lang="en-US" altLang="zh-CN" sz="2400" dirty="0" smtClean="0">
                <a:ea typeface="SimSun" pitchFamily="2" charset="-122"/>
              </a:rPr>
              <a:t> 1: </a:t>
            </a:r>
            <a:r>
              <a:rPr lang="en-US" altLang="zh-CN" sz="2400" dirty="0" err="1" smtClean="0">
                <a:ea typeface="SimSun" pitchFamily="2" charset="-122"/>
              </a:rPr>
              <a:t>Hạn</a:t>
            </a:r>
            <a:r>
              <a:rPr lang="en-US" altLang="zh-CN" sz="2400" dirty="0" smtClean="0">
                <a:ea typeface="SimSun" pitchFamily="2" charset="-122"/>
              </a:rPr>
              <a:t> </a:t>
            </a:r>
            <a:r>
              <a:rPr lang="en-US" altLang="zh-CN" sz="2400" dirty="0" err="1" smtClean="0">
                <a:ea typeface="SimSun" pitchFamily="2" charset="-122"/>
              </a:rPr>
              <a:t>chế</a:t>
            </a:r>
            <a:r>
              <a:rPr lang="en-US" altLang="zh-CN" sz="2400" dirty="0" smtClean="0">
                <a:ea typeface="SimSun" pitchFamily="2" charset="-122"/>
              </a:rPr>
              <a:t> </a:t>
            </a:r>
            <a:r>
              <a:rPr lang="en-US" altLang="zh-CN" sz="2400" dirty="0" err="1" smtClean="0">
                <a:ea typeface="SimSun" pitchFamily="2" charset="-122"/>
              </a:rPr>
              <a:t>về</a:t>
            </a:r>
            <a:r>
              <a:rPr lang="en-US" altLang="zh-CN" sz="2400" dirty="0" smtClean="0">
                <a:ea typeface="SimSun" pitchFamily="2" charset="-122"/>
              </a:rPr>
              <a:t> </a:t>
            </a:r>
            <a:r>
              <a:rPr lang="en-US" altLang="zh-CN" sz="2400" dirty="0" err="1" smtClean="0">
                <a:ea typeface="SimSun" pitchFamily="2" charset="-122"/>
              </a:rPr>
              <a:t>kiến</a:t>
            </a:r>
            <a:r>
              <a:rPr lang="en-US" altLang="zh-CN" sz="2400" dirty="0" smtClean="0">
                <a:ea typeface="SimSun" pitchFamily="2" charset="-122"/>
              </a:rPr>
              <a:t> </a:t>
            </a:r>
            <a:r>
              <a:rPr lang="en-US" altLang="zh-CN" sz="2400" dirty="0" err="1" smtClean="0">
                <a:ea typeface="SimSun" pitchFamily="2" charset="-122"/>
              </a:rPr>
              <a:t>thức</a:t>
            </a:r>
            <a:endParaRPr lang="en-US" altLang="zh-CN" sz="2400" dirty="0" smtClean="0">
              <a:ea typeface="SimSun" pitchFamily="2" charset="-122"/>
            </a:endParaRPr>
          </a:p>
          <a:p>
            <a:pPr marL="342900" indent="-342900">
              <a:spcBef>
                <a:spcPct val="50000"/>
              </a:spcBef>
              <a:buFont typeface="Courier New" pitchFamily="49" charset="0"/>
              <a:buChar char="o"/>
            </a:pPr>
            <a:r>
              <a:rPr lang="en-US" altLang="zh-CN" sz="2400" dirty="0" err="1" smtClean="0">
                <a:ea typeface="SimSun" pitchFamily="2" charset="-122"/>
              </a:rPr>
              <a:t>Luận</a:t>
            </a:r>
            <a:r>
              <a:rPr lang="en-US" altLang="zh-CN" sz="2400" dirty="0" smtClean="0">
                <a:ea typeface="SimSun" pitchFamily="2" charset="-122"/>
              </a:rPr>
              <a:t> </a:t>
            </a:r>
            <a:r>
              <a:rPr lang="en-US" altLang="zh-CN" sz="2400" dirty="0" err="1" smtClean="0">
                <a:ea typeface="SimSun" pitchFamily="2" charset="-122"/>
              </a:rPr>
              <a:t>cứ</a:t>
            </a:r>
            <a:r>
              <a:rPr lang="en-US" altLang="zh-CN" sz="2400" dirty="0" smtClean="0">
                <a:ea typeface="SimSun" pitchFamily="2" charset="-122"/>
              </a:rPr>
              <a:t> 2</a:t>
            </a:r>
            <a:r>
              <a:rPr lang="en-US" altLang="zh-CN" sz="2400" dirty="0">
                <a:ea typeface="SimSun" pitchFamily="2" charset="-122"/>
              </a:rPr>
              <a:t>: </a:t>
            </a:r>
            <a:r>
              <a:rPr lang="en-US" altLang="zh-CN" sz="2400" dirty="0" err="1" smtClean="0">
                <a:ea typeface="SimSun" pitchFamily="2" charset="-122"/>
              </a:rPr>
              <a:t>Khả</a:t>
            </a:r>
            <a:r>
              <a:rPr lang="en-US" altLang="zh-CN" sz="2400" dirty="0" smtClean="0">
                <a:ea typeface="SimSun" pitchFamily="2" charset="-122"/>
              </a:rPr>
              <a:t> </a:t>
            </a:r>
            <a:r>
              <a:rPr lang="en-US" altLang="zh-CN" sz="2400" dirty="0" err="1" smtClean="0">
                <a:ea typeface="SimSun" pitchFamily="2" charset="-122"/>
              </a:rPr>
              <a:t>năng</a:t>
            </a:r>
            <a:r>
              <a:rPr lang="en-US" altLang="zh-CN" sz="2400" dirty="0" smtClean="0">
                <a:ea typeface="SimSun" pitchFamily="2" charset="-122"/>
              </a:rPr>
              <a:t> </a:t>
            </a:r>
            <a:r>
              <a:rPr lang="en-US" altLang="zh-CN" sz="2400" dirty="0" err="1" smtClean="0">
                <a:ea typeface="SimSun" pitchFamily="2" charset="-122"/>
              </a:rPr>
              <a:t>thực</a:t>
            </a:r>
            <a:r>
              <a:rPr lang="en-US" altLang="zh-CN" sz="2400" dirty="0" smtClean="0">
                <a:ea typeface="SimSun" pitchFamily="2" charset="-122"/>
              </a:rPr>
              <a:t> </a:t>
            </a:r>
            <a:r>
              <a:rPr lang="en-US" altLang="zh-CN" sz="2400" dirty="0" err="1" smtClean="0">
                <a:ea typeface="SimSun" pitchFamily="2" charset="-122"/>
              </a:rPr>
              <a:t>hành</a:t>
            </a:r>
            <a:r>
              <a:rPr lang="en-US" altLang="zh-CN" sz="2400" dirty="0" smtClean="0">
                <a:ea typeface="SimSun" pitchFamily="2" charset="-122"/>
              </a:rPr>
              <a:t> </a:t>
            </a:r>
            <a:r>
              <a:rPr lang="en-US" altLang="zh-CN" sz="2400" dirty="0" err="1" smtClean="0">
                <a:ea typeface="SimSun" pitchFamily="2" charset="-122"/>
              </a:rPr>
              <a:t>và</a:t>
            </a:r>
            <a:r>
              <a:rPr lang="en-US" altLang="zh-CN" sz="2400" dirty="0" smtClean="0">
                <a:ea typeface="SimSun" pitchFamily="2" charset="-122"/>
              </a:rPr>
              <a:t> </a:t>
            </a:r>
            <a:r>
              <a:rPr lang="en-US" altLang="zh-CN" sz="2400" dirty="0" err="1" smtClean="0">
                <a:ea typeface="SimSun" pitchFamily="2" charset="-122"/>
              </a:rPr>
              <a:t>sáng</a:t>
            </a:r>
            <a:r>
              <a:rPr lang="en-US" altLang="zh-CN" sz="2400" dirty="0" smtClean="0">
                <a:ea typeface="SimSun" pitchFamily="2" charset="-122"/>
              </a:rPr>
              <a:t> </a:t>
            </a:r>
            <a:r>
              <a:rPr lang="en-US" altLang="zh-CN" sz="2400" dirty="0" err="1" smtClean="0">
                <a:ea typeface="SimSun" pitchFamily="2" charset="-122"/>
              </a:rPr>
              <a:t>tạo</a:t>
            </a:r>
            <a:r>
              <a:rPr lang="en-US" altLang="zh-CN" sz="2400" dirty="0" smtClean="0">
                <a:ea typeface="SimSun" pitchFamily="2" charset="-122"/>
              </a:rPr>
              <a:t> </a:t>
            </a:r>
            <a:r>
              <a:rPr lang="en-US" altLang="zh-CN" sz="2400" dirty="0" err="1" smtClean="0">
                <a:ea typeface="SimSun" pitchFamily="2" charset="-122"/>
              </a:rPr>
              <a:t>còn</a:t>
            </a:r>
            <a:r>
              <a:rPr lang="en-US" altLang="zh-CN" sz="2400" dirty="0" smtClean="0">
                <a:ea typeface="SimSun" pitchFamily="2" charset="-122"/>
              </a:rPr>
              <a:t> </a:t>
            </a:r>
            <a:r>
              <a:rPr lang="en-US" altLang="zh-CN" sz="2400" dirty="0" err="1" smtClean="0">
                <a:ea typeface="SimSun" pitchFamily="2" charset="-122"/>
              </a:rPr>
              <a:t>hạn</a:t>
            </a:r>
            <a:r>
              <a:rPr lang="en-US" altLang="zh-CN" sz="2400" dirty="0" smtClean="0">
                <a:ea typeface="SimSun" pitchFamily="2" charset="-122"/>
              </a:rPr>
              <a:t> </a:t>
            </a:r>
            <a:r>
              <a:rPr lang="en-US" altLang="zh-CN" sz="2400" dirty="0" err="1" smtClean="0">
                <a:ea typeface="SimSun" pitchFamily="2" charset="-122"/>
              </a:rPr>
              <a:t>chế</a:t>
            </a:r>
            <a:endParaRPr lang="en-US" altLang="zh-CN" sz="2400" dirty="0" smtClean="0">
              <a:ea typeface="SimSun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dirty="0" smtClean="0">
              <a:ea typeface="SimSun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dirty="0">
              <a:ea typeface="SimSun" pitchFamily="2" charset="-122"/>
            </a:endParaRPr>
          </a:p>
        </p:txBody>
      </p:sp>
      <p:pic>
        <p:nvPicPr>
          <p:cNvPr id="4" name="Picture 4098" descr="post-60-1080598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36095"/>
            <a:ext cx="866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Explosion 2 1"/>
          <p:cNvSpPr/>
          <p:nvPr/>
        </p:nvSpPr>
        <p:spPr>
          <a:xfrm>
            <a:off x="502879" y="548680"/>
            <a:ext cx="7850210" cy="4365103"/>
          </a:xfrm>
          <a:prstGeom prst="irregularSeal2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>
                <a:solidFill>
                  <a:srgbClr val="0070C0"/>
                </a:solidFill>
              </a:rPr>
              <a:t>B</a:t>
            </a:r>
            <a:r>
              <a:rPr lang="vi-VN" sz="2400" smtClean="0">
                <a:solidFill>
                  <a:srgbClr val="0070C0"/>
                </a:solidFill>
              </a:rPr>
              <a:t>ố </a:t>
            </a:r>
            <a:r>
              <a:rPr lang="vi-VN" sz="2400">
                <a:solidFill>
                  <a:srgbClr val="0070C0"/>
                </a:solidFill>
              </a:rPr>
              <a:t>cục </a:t>
            </a:r>
            <a:r>
              <a:rPr lang="vi-VN" sz="2400" smtClean="0">
                <a:solidFill>
                  <a:srgbClr val="0070C0"/>
                </a:solidFill>
              </a:rPr>
              <a:t>của một </a:t>
            </a:r>
            <a:r>
              <a:rPr lang="vi-VN" sz="2400">
                <a:solidFill>
                  <a:srgbClr val="0070C0"/>
                </a:solidFill>
              </a:rPr>
              <a:t>bài văn nghị </a:t>
            </a:r>
            <a:r>
              <a:rPr lang="vi-VN" sz="2400" smtClean="0">
                <a:solidFill>
                  <a:srgbClr val="0070C0"/>
                </a:solidFill>
              </a:rPr>
              <a:t>luận gồm </a:t>
            </a:r>
            <a:r>
              <a:rPr lang="vi-VN" sz="2400">
                <a:solidFill>
                  <a:srgbClr val="0070C0"/>
                </a:solidFill>
              </a:rPr>
              <a:t>mấy phần? đó là những phần nào?</a:t>
            </a:r>
          </a:p>
        </p:txBody>
      </p:sp>
    </p:spTree>
    <p:extLst>
      <p:ext uri="{BB962C8B-B14F-4D97-AF65-F5344CB8AC3E}">
        <p14:creationId xmlns:p14="http://schemas.microsoft.com/office/powerpoint/2010/main" val="302868017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94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94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000"/>
                                        <p:tgtEl>
                                          <p:spTgt spid="194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194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2000"/>
                                        <p:tgtEl>
                                          <p:spTgt spid="194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2000"/>
                                        <p:tgtEl>
                                          <p:spTgt spid="194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1" dur="2000"/>
                                        <p:tgtEl>
                                          <p:spTgt spid="194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1946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692696"/>
            <a:ext cx="7632848" cy="5688632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altLang="zh-CN" smtClean="0">
                <a:solidFill>
                  <a:srgbClr val="0000CC"/>
                </a:solidFill>
                <a:ea typeface="SimSun" pitchFamily="2" charset="-122"/>
              </a:rPr>
              <a:t> Luận điểm 3</a:t>
            </a:r>
            <a:r>
              <a:rPr lang="en-US" altLang="zh-CN">
                <a:solidFill>
                  <a:srgbClr val="0000CC"/>
                </a:solidFill>
                <a:ea typeface="SimSun" pitchFamily="2" charset="-122"/>
              </a:rPr>
              <a:t>: Phát huy điểm mạnh, khắc phục điểm yếu là hành trang bước vào thế kỉ mới</a:t>
            </a:r>
          </a:p>
          <a:p>
            <a:pPr>
              <a:spcBef>
                <a:spcPct val="50000"/>
              </a:spcBef>
              <a:buFont typeface="Courier New" pitchFamily="49" charset="0"/>
              <a:buChar char="o"/>
            </a:pPr>
            <a:r>
              <a:rPr lang="en-US" altLang="zh-CN">
                <a:ea typeface="SimSun" pitchFamily="2" charset="-122"/>
              </a:rPr>
              <a:t>Luận cứ 1: Phát huy sự thông minh</a:t>
            </a:r>
          </a:p>
          <a:p>
            <a:pPr>
              <a:spcBef>
                <a:spcPct val="50000"/>
              </a:spcBef>
              <a:buFont typeface="Courier New" pitchFamily="49" charset="0"/>
              <a:buChar char="o"/>
            </a:pPr>
            <a:r>
              <a:rPr lang="en-US" altLang="zh-CN">
                <a:ea typeface="SimSun" pitchFamily="2" charset="-122"/>
              </a:rPr>
              <a:t>Luận cứ  2: Bổ sung kiến thức hổng</a:t>
            </a:r>
          </a:p>
          <a:p>
            <a:pPr>
              <a:spcBef>
                <a:spcPct val="50000"/>
              </a:spcBef>
              <a:buFont typeface="Courier New" pitchFamily="49" charset="0"/>
              <a:buChar char="o"/>
            </a:pPr>
            <a:r>
              <a:rPr lang="en-US" altLang="zh-CN">
                <a:ea typeface="SimSun" pitchFamily="2" charset="-122"/>
              </a:rPr>
              <a:t>Luận cứ 3: Linh hoạt, sáng  tạo trong công việc</a:t>
            </a:r>
          </a:p>
          <a:p>
            <a:pPr>
              <a:spcBef>
                <a:spcPct val="50000"/>
              </a:spcBef>
              <a:buFont typeface="Wingdings" pitchFamily="2" charset="2"/>
              <a:buChar char="v"/>
            </a:pPr>
            <a:r>
              <a:rPr lang="en-US" altLang="zh-CN" b="1">
                <a:solidFill>
                  <a:srgbClr val="FF0000"/>
                </a:solidFill>
                <a:ea typeface="SimSun" pitchFamily="2" charset="-122"/>
              </a:rPr>
              <a:t> </a:t>
            </a:r>
            <a:r>
              <a:rPr lang="en-US" altLang="zh-CN" b="1" smtClean="0">
                <a:solidFill>
                  <a:srgbClr val="FF0000"/>
                </a:solidFill>
                <a:ea typeface="SimSun" pitchFamily="2" charset="-122"/>
              </a:rPr>
              <a:t> </a:t>
            </a:r>
            <a:r>
              <a:rPr lang="en-US" altLang="zh-CN" b="1">
                <a:solidFill>
                  <a:srgbClr val="FF0000"/>
                </a:solidFill>
                <a:ea typeface="SimSun" pitchFamily="2" charset="-122"/>
              </a:rPr>
              <a:t>Kết luận</a:t>
            </a:r>
          </a:p>
          <a:p>
            <a:pPr marL="0" indent="0">
              <a:spcBef>
                <a:spcPct val="50000"/>
              </a:spcBef>
              <a:buNone/>
            </a:pPr>
            <a:r>
              <a:rPr lang="en-US" altLang="zh-CN" smtClean="0">
                <a:ea typeface="SimSun" pitchFamily="2" charset="-122"/>
              </a:rPr>
              <a:t>      Khẳng </a:t>
            </a:r>
            <a:r>
              <a:rPr lang="en-US" altLang="zh-CN">
                <a:ea typeface="SimSun" pitchFamily="2" charset="-122"/>
              </a:rPr>
              <a:t>định việc chuẩn bị hành trang bước vào thế kỉ </a:t>
            </a:r>
            <a:r>
              <a:rPr lang="en-US" altLang="zh-CN" smtClean="0">
                <a:ea typeface="SimSun" pitchFamily="2" charset="-122"/>
              </a:rPr>
              <a:t>mới.</a:t>
            </a:r>
            <a:endParaRPr lang="en-US" altLang="zh-CN">
              <a:ea typeface="SimSun" pitchFamily="2" charset="-122"/>
            </a:endParaRPr>
          </a:p>
          <a:p>
            <a:endParaRPr lang="vi-VN"/>
          </a:p>
        </p:txBody>
      </p:sp>
      <p:pic>
        <p:nvPicPr>
          <p:cNvPr id="4" name="Picture 4098" descr="post-60-1080598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36095"/>
            <a:ext cx="956320" cy="1376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4109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34072" y="332656"/>
            <a:ext cx="5494312" cy="1368152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vi-VN">
                <a:solidFill>
                  <a:srgbClr val="FF0000"/>
                </a:solidFill>
              </a:rPr>
              <a:t>Lập dàn ý bài văn nghị </a:t>
            </a:r>
            <a:r>
              <a:rPr lang="vi-VN" smtClean="0">
                <a:solidFill>
                  <a:srgbClr val="FF0000"/>
                </a:solidFill>
              </a:rPr>
              <a:t>luận </a:t>
            </a:r>
            <a:r>
              <a:rPr lang="vi-VN">
                <a:solidFill>
                  <a:srgbClr val="FF0000"/>
                </a:solidFill>
              </a:rPr>
              <a:t>là nhằm thiết kế bố cục và sắp xếp các ý theo một trật tự logic của bài.</a:t>
            </a:r>
          </a:p>
          <a:p>
            <a:endParaRPr lang="vi-VN"/>
          </a:p>
        </p:txBody>
      </p:sp>
      <p:sp>
        <p:nvSpPr>
          <p:cNvPr id="4" name="Right Arrow 3"/>
          <p:cNvSpPr/>
          <p:nvPr/>
        </p:nvSpPr>
        <p:spPr>
          <a:xfrm>
            <a:off x="467544" y="476672"/>
            <a:ext cx="1944216" cy="10801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000" b="1" smtClean="0"/>
              <a:t>Khái niệm</a:t>
            </a:r>
            <a:endParaRPr lang="vi-VN" sz="2000" b="1"/>
          </a:p>
        </p:txBody>
      </p:sp>
      <p:sp>
        <p:nvSpPr>
          <p:cNvPr id="6" name="TextBox 5"/>
          <p:cNvSpPr txBox="1"/>
          <p:nvPr/>
        </p:nvSpPr>
        <p:spPr>
          <a:xfrm>
            <a:off x="2555776" y="2204865"/>
            <a:ext cx="5771937" cy="403187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en-US" sz="3200" smtClean="0">
                <a:latin typeface="Arial" pitchFamily="34" charset="0"/>
                <a:cs typeface="Arial" pitchFamily="34" charset="0"/>
              </a:rPr>
              <a:t>Lập </a:t>
            </a:r>
            <a:r>
              <a:rPr lang="en-US" sz="3200">
                <a:latin typeface="Arial" pitchFamily="34" charset="0"/>
                <a:cs typeface="Arial" pitchFamily="34" charset="0"/>
              </a:rPr>
              <a:t>dàn ý giúp người viết không bỏ sót những ý quan trọng, đồng thời loại bỏ được những ý không cần thiết.</a:t>
            </a:r>
            <a:endParaRPr lang="vi-VN" sz="3200">
              <a:latin typeface="Arial" pitchFamily="34" charset="0"/>
              <a:cs typeface="Arial" pitchFamily="34" charset="0"/>
            </a:endParaRPr>
          </a:p>
          <a:p>
            <a:pPr marL="571500" indent="-571500">
              <a:buFont typeface="Wingdings" pitchFamily="2" charset="2"/>
              <a:buChar char="Ø"/>
            </a:pPr>
            <a:r>
              <a:rPr lang="en-US" sz="3200" smtClean="0">
                <a:latin typeface="Arial" pitchFamily="34" charset="0"/>
                <a:cs typeface="Arial" pitchFamily="34" charset="0"/>
              </a:rPr>
              <a:t>Lập </a:t>
            </a:r>
            <a:r>
              <a:rPr lang="en-US" sz="3200">
                <a:latin typeface="Arial" pitchFamily="34" charset="0"/>
                <a:cs typeface="Arial" pitchFamily="34" charset="0"/>
              </a:rPr>
              <a:t>dàn ý tốt có thể viết nhanh hơn, hay hơn và dễ dàng hơn.</a:t>
            </a:r>
            <a:endParaRPr lang="vi-VN" sz="320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455649" y="3645024"/>
            <a:ext cx="1800200" cy="11521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/>
              <a:t>Vai trò</a:t>
            </a:r>
            <a:endParaRPr lang="vi-VN" sz="3200" b="1"/>
          </a:p>
        </p:txBody>
      </p:sp>
      <p:pic>
        <p:nvPicPr>
          <p:cNvPr id="8" name="Picture 4098" descr="post-60-1080598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36095"/>
            <a:ext cx="866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9575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5" name="Text Box 14344"/>
          <p:cNvSpPr txBox="1">
            <a:spLocks noChangeArrowheads="1"/>
          </p:cNvSpPr>
          <p:nvPr/>
        </p:nvSpPr>
        <p:spPr bwMode="auto">
          <a:xfrm>
            <a:off x="3124200" y="1371600"/>
            <a:ext cx="2438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>
                <a:ea typeface="SimSun" pitchFamily="2" charset="-122"/>
              </a:rPr>
              <a:t>Phân tích đề</a:t>
            </a:r>
          </a:p>
        </p:txBody>
      </p:sp>
      <p:sp>
        <p:nvSpPr>
          <p:cNvPr id="14346" name="Text Box 14345"/>
          <p:cNvSpPr txBox="1">
            <a:spLocks noChangeArrowheads="1"/>
          </p:cNvSpPr>
          <p:nvPr/>
        </p:nvSpPr>
        <p:spPr bwMode="auto">
          <a:xfrm>
            <a:off x="762000" y="1905000"/>
            <a:ext cx="3733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ea typeface="SimSun" pitchFamily="2" charset="-122"/>
              </a:rPr>
              <a:t>- Vấn đề nghị luận:</a:t>
            </a:r>
          </a:p>
        </p:txBody>
      </p:sp>
      <p:sp>
        <p:nvSpPr>
          <p:cNvPr id="14347" name="Text Box 14346"/>
          <p:cNvSpPr txBox="1">
            <a:spLocks noChangeArrowheads="1"/>
          </p:cNvSpPr>
          <p:nvPr/>
        </p:nvSpPr>
        <p:spPr bwMode="auto">
          <a:xfrm>
            <a:off x="838200" y="2819400"/>
            <a:ext cx="434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ea typeface="SimSun" pitchFamily="2" charset="-122"/>
              </a:rPr>
              <a:t>- Yêu cầu về nội dung:</a:t>
            </a:r>
          </a:p>
        </p:txBody>
      </p:sp>
      <p:sp>
        <p:nvSpPr>
          <p:cNvPr id="14348" name="Text Box 14347"/>
          <p:cNvSpPr txBox="1">
            <a:spLocks noChangeArrowheads="1"/>
          </p:cNvSpPr>
          <p:nvPr/>
        </p:nvSpPr>
        <p:spPr bwMode="auto">
          <a:xfrm>
            <a:off x="914400" y="6019800"/>
            <a:ext cx="304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ea typeface="SimSun" pitchFamily="2" charset="-122"/>
              </a:rPr>
              <a:t>- Yêu cầu về tư liệu:</a:t>
            </a:r>
          </a:p>
        </p:txBody>
      </p:sp>
      <p:sp>
        <p:nvSpPr>
          <p:cNvPr id="14349" name="Text Box 14348"/>
          <p:cNvSpPr txBox="1">
            <a:spLocks noChangeArrowheads="1"/>
          </p:cNvSpPr>
          <p:nvPr/>
        </p:nvSpPr>
        <p:spPr bwMode="auto">
          <a:xfrm>
            <a:off x="914400" y="5029200"/>
            <a:ext cx="4953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ea typeface="SimSun" pitchFamily="2" charset="-122"/>
              </a:rPr>
              <a:t>- Yêu cầu về phương pháp:</a:t>
            </a:r>
          </a:p>
        </p:txBody>
      </p:sp>
      <p:sp>
        <p:nvSpPr>
          <p:cNvPr id="14342" name="Text Box 14352"/>
          <p:cNvSpPr txBox="1">
            <a:spLocks noChangeArrowheads="1"/>
          </p:cNvSpPr>
          <p:nvPr/>
        </p:nvSpPr>
        <p:spPr bwMode="auto">
          <a:xfrm>
            <a:off x="762000" y="609600"/>
            <a:ext cx="7239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dirty="0" err="1">
                <a:solidFill>
                  <a:srgbClr val="0000CC"/>
                </a:solidFill>
                <a:ea typeface="SimSun" pitchFamily="2" charset="-122"/>
              </a:rPr>
              <a:t>Bài</a:t>
            </a:r>
            <a:r>
              <a:rPr lang="en-US" altLang="zh-CN" dirty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dirty="0" err="1">
                <a:solidFill>
                  <a:srgbClr val="0000CC"/>
                </a:solidFill>
                <a:ea typeface="SimSun" pitchFamily="2" charset="-122"/>
              </a:rPr>
              <a:t>tập</a:t>
            </a:r>
            <a:r>
              <a:rPr lang="en-US" altLang="zh-CN" dirty="0">
                <a:solidFill>
                  <a:srgbClr val="0000CC"/>
                </a:solidFill>
                <a:ea typeface="SimSun" pitchFamily="2" charset="-122"/>
              </a:rPr>
              <a:t> 1: </a:t>
            </a:r>
            <a:r>
              <a:rPr lang="en-US" altLang="zh-CN" dirty="0" err="1">
                <a:solidFill>
                  <a:srgbClr val="0000CC"/>
                </a:solidFill>
                <a:ea typeface="SimSun" pitchFamily="2" charset="-122"/>
              </a:rPr>
              <a:t>Cảm</a:t>
            </a:r>
            <a:r>
              <a:rPr lang="en-US" altLang="zh-CN" dirty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dirty="0" err="1">
                <a:solidFill>
                  <a:srgbClr val="0000CC"/>
                </a:solidFill>
                <a:ea typeface="SimSun" pitchFamily="2" charset="-122"/>
              </a:rPr>
              <a:t>nghĩ</a:t>
            </a:r>
            <a:r>
              <a:rPr lang="en-US" altLang="zh-CN" dirty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dirty="0" err="1">
                <a:solidFill>
                  <a:srgbClr val="0000CC"/>
                </a:solidFill>
                <a:ea typeface="SimSun" pitchFamily="2" charset="-122"/>
              </a:rPr>
              <a:t>của</a:t>
            </a:r>
            <a:r>
              <a:rPr lang="en-US" altLang="zh-CN" dirty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00CC"/>
                </a:solidFill>
                <a:ea typeface="SimSun" pitchFamily="2" charset="-122"/>
              </a:rPr>
              <a:t>các</a:t>
            </a:r>
            <a:r>
              <a:rPr lang="en-US" altLang="zh-CN" dirty="0" smtClean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00CC"/>
                </a:solidFill>
                <a:ea typeface="SimSun" pitchFamily="2" charset="-122"/>
              </a:rPr>
              <a:t>em</a:t>
            </a:r>
            <a:r>
              <a:rPr lang="en-US" altLang="zh-CN" dirty="0" smtClean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00CC"/>
                </a:solidFill>
                <a:ea typeface="SimSun" pitchFamily="2" charset="-122"/>
              </a:rPr>
              <a:t>về</a:t>
            </a:r>
            <a:r>
              <a:rPr lang="en-US" altLang="zh-CN" dirty="0" smtClean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00CC"/>
                </a:solidFill>
                <a:ea typeface="SimSun" pitchFamily="2" charset="-122"/>
              </a:rPr>
              <a:t>tâm</a:t>
            </a:r>
            <a:r>
              <a:rPr lang="en-US" altLang="zh-CN" dirty="0" smtClean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00CC"/>
                </a:solidFill>
                <a:ea typeface="SimSun" pitchFamily="2" charset="-122"/>
              </a:rPr>
              <a:t>sư</a:t>
            </a:r>
            <a:r>
              <a:rPr lang="en-US" altLang="zh-CN" dirty="0" smtClean="0">
                <a:solidFill>
                  <a:srgbClr val="0000CC"/>
                </a:solidFill>
                <a:ea typeface="SimSun" pitchFamily="2" charset="-122"/>
              </a:rPr>
              <a:t>̣ </a:t>
            </a:r>
            <a:r>
              <a:rPr lang="en-US" altLang="zh-CN" dirty="0" err="1" smtClean="0">
                <a:solidFill>
                  <a:srgbClr val="0000CC"/>
                </a:solidFill>
                <a:ea typeface="SimSun" pitchFamily="2" charset="-122"/>
              </a:rPr>
              <a:t>của</a:t>
            </a:r>
            <a:r>
              <a:rPr lang="en-US" altLang="zh-CN" dirty="0" smtClean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00CC"/>
                </a:solidFill>
                <a:ea typeface="SimSun" pitchFamily="2" charset="-122"/>
              </a:rPr>
              <a:t>nhân</a:t>
            </a:r>
            <a:r>
              <a:rPr lang="en-US" altLang="zh-CN" dirty="0" smtClean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00CC"/>
                </a:solidFill>
                <a:ea typeface="SimSun" pitchFamily="2" charset="-122"/>
              </a:rPr>
              <a:t>vật</a:t>
            </a:r>
            <a:r>
              <a:rPr lang="en-US" altLang="zh-CN" dirty="0" smtClean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00CC"/>
                </a:solidFill>
                <a:ea typeface="SimSun" pitchFamily="2" charset="-122"/>
              </a:rPr>
              <a:t>trư</a:t>
            </a:r>
            <a:r>
              <a:rPr lang="en-US" altLang="zh-CN" dirty="0" smtClean="0">
                <a:solidFill>
                  <a:srgbClr val="0000CC"/>
                </a:solidFill>
                <a:ea typeface="SimSun" pitchFamily="2" charset="-122"/>
              </a:rPr>
              <a:t>̃ </a:t>
            </a:r>
            <a:r>
              <a:rPr lang="en-US" altLang="zh-CN" dirty="0" err="1" smtClean="0">
                <a:solidFill>
                  <a:srgbClr val="0000CC"/>
                </a:solidFill>
                <a:ea typeface="SimSun" pitchFamily="2" charset="-122"/>
              </a:rPr>
              <a:t>tình</a:t>
            </a:r>
            <a:r>
              <a:rPr lang="en-US" altLang="zh-CN" dirty="0" smtClean="0">
                <a:solidFill>
                  <a:srgbClr val="0000CC"/>
                </a:solidFill>
                <a:ea typeface="SimSun" pitchFamily="2" charset="-122"/>
              </a:rPr>
              <a:t> qua </a:t>
            </a:r>
            <a:r>
              <a:rPr lang="en-US" altLang="zh-CN" dirty="0" err="1" smtClean="0">
                <a:solidFill>
                  <a:srgbClr val="0000CC"/>
                </a:solidFill>
                <a:ea typeface="SimSun" pitchFamily="2" charset="-122"/>
              </a:rPr>
              <a:t>bài</a:t>
            </a:r>
            <a:r>
              <a:rPr lang="en-US" altLang="zh-CN" dirty="0" smtClean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00CC"/>
                </a:solidFill>
                <a:ea typeface="SimSun" pitchFamily="2" charset="-122"/>
              </a:rPr>
              <a:t>thơ</a:t>
            </a:r>
            <a:r>
              <a:rPr lang="en-US" altLang="zh-CN" dirty="0" smtClean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00CC"/>
                </a:solidFill>
                <a:ea typeface="SimSun" pitchFamily="2" charset="-122"/>
              </a:rPr>
              <a:t>Tư</a:t>
            </a:r>
            <a:r>
              <a:rPr lang="en-US" altLang="zh-CN" dirty="0" smtClean="0">
                <a:solidFill>
                  <a:srgbClr val="0000CC"/>
                </a:solidFill>
                <a:ea typeface="SimSun" pitchFamily="2" charset="-122"/>
              </a:rPr>
              <a:t>̣ </a:t>
            </a:r>
            <a:r>
              <a:rPr lang="en-US" altLang="zh-CN" dirty="0" err="1" smtClean="0">
                <a:solidFill>
                  <a:srgbClr val="0000CC"/>
                </a:solidFill>
                <a:ea typeface="SimSun" pitchFamily="2" charset="-122"/>
              </a:rPr>
              <a:t>tình</a:t>
            </a:r>
            <a:r>
              <a:rPr lang="en-US" altLang="zh-CN" dirty="0" smtClean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00CC"/>
                </a:solidFill>
                <a:ea typeface="SimSun" pitchFamily="2" charset="-122"/>
              </a:rPr>
              <a:t>của</a:t>
            </a:r>
            <a:r>
              <a:rPr lang="en-US" altLang="zh-CN" dirty="0" smtClean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00CC"/>
                </a:solidFill>
                <a:ea typeface="SimSun" pitchFamily="2" charset="-122"/>
              </a:rPr>
              <a:t>nha</a:t>
            </a:r>
            <a:r>
              <a:rPr lang="en-US" altLang="zh-CN" dirty="0" smtClean="0">
                <a:solidFill>
                  <a:srgbClr val="0000CC"/>
                </a:solidFill>
                <a:ea typeface="SimSun" pitchFamily="2" charset="-122"/>
              </a:rPr>
              <a:t>̀ </a:t>
            </a:r>
            <a:r>
              <a:rPr lang="en-US" altLang="zh-CN" dirty="0" err="1" smtClean="0">
                <a:solidFill>
                  <a:srgbClr val="0000CC"/>
                </a:solidFill>
                <a:ea typeface="SimSun" pitchFamily="2" charset="-122"/>
              </a:rPr>
              <a:t>thơ</a:t>
            </a:r>
            <a:r>
              <a:rPr lang="en-US" altLang="zh-CN" dirty="0" smtClean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00CC"/>
                </a:solidFill>
                <a:ea typeface="SimSun" pitchFamily="2" charset="-122"/>
              </a:rPr>
              <a:t>Hô</a:t>
            </a:r>
            <a:r>
              <a:rPr lang="en-US" altLang="zh-CN" dirty="0" smtClean="0">
                <a:solidFill>
                  <a:srgbClr val="0000CC"/>
                </a:solidFill>
                <a:ea typeface="SimSun" pitchFamily="2" charset="-122"/>
              </a:rPr>
              <a:t>̀ </a:t>
            </a:r>
            <a:r>
              <a:rPr lang="en-US" altLang="zh-CN" dirty="0" err="1" smtClean="0">
                <a:solidFill>
                  <a:srgbClr val="0000CC"/>
                </a:solidFill>
                <a:ea typeface="SimSun" pitchFamily="2" charset="-122"/>
              </a:rPr>
              <a:t>Xuân</a:t>
            </a:r>
            <a:r>
              <a:rPr lang="en-US" altLang="zh-CN" dirty="0" smtClean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00CC"/>
                </a:solidFill>
                <a:ea typeface="SimSun" pitchFamily="2" charset="-122"/>
              </a:rPr>
              <a:t>Hương</a:t>
            </a:r>
            <a:endParaRPr lang="en-US" altLang="zh-CN" dirty="0">
              <a:solidFill>
                <a:srgbClr val="0000CC"/>
              </a:solidFill>
              <a:ea typeface="SimSun" pitchFamily="2" charset="-122"/>
            </a:endParaRPr>
          </a:p>
        </p:txBody>
      </p:sp>
      <p:sp>
        <p:nvSpPr>
          <p:cNvPr id="14343" name="Text Box 14353"/>
          <p:cNvSpPr txBox="1">
            <a:spLocks noChangeArrowheads="1"/>
          </p:cNvSpPr>
          <p:nvPr/>
        </p:nvSpPr>
        <p:spPr bwMode="auto">
          <a:xfrm>
            <a:off x="609600" y="14288"/>
            <a:ext cx="297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smtClean="0">
                <a:ea typeface="SimSun" pitchFamily="2" charset="-122"/>
              </a:rPr>
              <a:t>3. </a:t>
            </a:r>
            <a:r>
              <a:rPr lang="en-US" altLang="zh-CN" sz="2800" b="1">
                <a:ea typeface="SimSun" pitchFamily="2" charset="-122"/>
              </a:rPr>
              <a:t>Luyện tập</a:t>
            </a:r>
          </a:p>
        </p:txBody>
      </p:sp>
      <p:sp>
        <p:nvSpPr>
          <p:cNvPr id="14356" name="Text Box 14355"/>
          <p:cNvSpPr txBox="1">
            <a:spLocks noChangeArrowheads="1"/>
          </p:cNvSpPr>
          <p:nvPr/>
        </p:nvSpPr>
        <p:spPr bwMode="auto">
          <a:xfrm>
            <a:off x="1143000" y="2290176"/>
            <a:ext cx="6705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Tâm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>
                <a:solidFill>
                  <a:schemeClr val="tx2"/>
                </a:solidFill>
                <a:ea typeface="SimSun" pitchFamily="2" charset="-122"/>
              </a:rPr>
              <a:t>sư</a:t>
            </a:r>
            <a:r>
              <a:rPr lang="en-US" altLang="zh-CN" dirty="0">
                <a:solidFill>
                  <a:schemeClr val="tx2"/>
                </a:solidFill>
                <a:ea typeface="SimSun" pitchFamily="2" charset="-122"/>
              </a:rPr>
              <a:t>̣ </a:t>
            </a:r>
            <a:r>
              <a:rPr lang="en-US" altLang="zh-CN" dirty="0" err="1">
                <a:solidFill>
                  <a:schemeClr val="tx2"/>
                </a:solidFill>
                <a:ea typeface="SimSun" pitchFamily="2" charset="-122"/>
              </a:rPr>
              <a:t>của</a:t>
            </a:r>
            <a:r>
              <a:rPr lang="en-US" altLang="zh-CN" dirty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>
                <a:solidFill>
                  <a:schemeClr val="tx2"/>
                </a:solidFill>
                <a:ea typeface="SimSun" pitchFamily="2" charset="-122"/>
              </a:rPr>
              <a:t>nhân</a:t>
            </a:r>
            <a:r>
              <a:rPr lang="en-US" altLang="zh-CN" dirty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>
                <a:solidFill>
                  <a:schemeClr val="tx2"/>
                </a:solidFill>
                <a:ea typeface="SimSun" pitchFamily="2" charset="-122"/>
              </a:rPr>
              <a:t>vật</a:t>
            </a:r>
            <a:r>
              <a:rPr lang="en-US" altLang="zh-CN" dirty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>
                <a:solidFill>
                  <a:schemeClr val="tx2"/>
                </a:solidFill>
                <a:ea typeface="SimSun" pitchFamily="2" charset="-122"/>
              </a:rPr>
              <a:t>trư</a:t>
            </a:r>
            <a:r>
              <a:rPr lang="en-US" altLang="zh-CN" dirty="0">
                <a:solidFill>
                  <a:schemeClr val="tx2"/>
                </a:solidFill>
                <a:ea typeface="SimSun" pitchFamily="2" charset="-122"/>
              </a:rPr>
              <a:t>̃ </a:t>
            </a:r>
            <a:r>
              <a:rPr lang="en-US" altLang="zh-CN" dirty="0" err="1">
                <a:solidFill>
                  <a:schemeClr val="tx2"/>
                </a:solidFill>
                <a:ea typeface="SimSun" pitchFamily="2" charset="-122"/>
              </a:rPr>
              <a:t>tình</a:t>
            </a:r>
            <a:r>
              <a:rPr lang="en-US" altLang="zh-CN" dirty="0">
                <a:solidFill>
                  <a:schemeClr val="tx2"/>
                </a:solidFill>
                <a:ea typeface="SimSun" pitchFamily="2" charset="-122"/>
              </a:rPr>
              <a:t> qua </a:t>
            </a:r>
            <a:r>
              <a:rPr lang="en-US" altLang="zh-CN" dirty="0" err="1">
                <a:solidFill>
                  <a:schemeClr val="tx2"/>
                </a:solidFill>
                <a:ea typeface="SimSun" pitchFamily="2" charset="-122"/>
              </a:rPr>
              <a:t>bài</a:t>
            </a:r>
            <a:r>
              <a:rPr lang="en-US" altLang="zh-CN" dirty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>
                <a:solidFill>
                  <a:schemeClr val="tx2"/>
                </a:solidFill>
                <a:ea typeface="SimSun" pitchFamily="2" charset="-122"/>
              </a:rPr>
              <a:t>thơ</a:t>
            </a:r>
            <a:r>
              <a:rPr lang="en-US" altLang="zh-CN" dirty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>
                <a:solidFill>
                  <a:schemeClr val="tx2"/>
                </a:solidFill>
                <a:ea typeface="SimSun" pitchFamily="2" charset="-122"/>
              </a:rPr>
              <a:t>Tư</a:t>
            </a:r>
            <a:r>
              <a:rPr lang="en-US" altLang="zh-CN" dirty="0">
                <a:solidFill>
                  <a:schemeClr val="tx2"/>
                </a:solidFill>
                <a:ea typeface="SimSun" pitchFamily="2" charset="-122"/>
              </a:rPr>
              <a:t>̣ </a:t>
            </a:r>
            <a:r>
              <a:rPr lang="en-US" altLang="zh-CN" dirty="0" err="1">
                <a:solidFill>
                  <a:schemeClr val="tx2"/>
                </a:solidFill>
                <a:ea typeface="SimSun" pitchFamily="2" charset="-122"/>
              </a:rPr>
              <a:t>tình</a:t>
            </a:r>
            <a:r>
              <a:rPr lang="en-US" altLang="zh-CN" dirty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>
                <a:solidFill>
                  <a:schemeClr val="tx2"/>
                </a:solidFill>
                <a:ea typeface="SimSun" pitchFamily="2" charset="-122"/>
              </a:rPr>
              <a:t>của</a:t>
            </a:r>
            <a:r>
              <a:rPr lang="en-US" altLang="zh-CN" dirty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>
                <a:solidFill>
                  <a:schemeClr val="tx2"/>
                </a:solidFill>
                <a:ea typeface="SimSun" pitchFamily="2" charset="-122"/>
              </a:rPr>
              <a:t>nha</a:t>
            </a:r>
            <a:r>
              <a:rPr lang="en-US" altLang="zh-CN" dirty="0">
                <a:solidFill>
                  <a:schemeClr val="tx2"/>
                </a:solidFill>
                <a:ea typeface="SimSun" pitchFamily="2" charset="-122"/>
              </a:rPr>
              <a:t>̀ </a:t>
            </a:r>
            <a:r>
              <a:rPr lang="en-US" altLang="zh-CN" dirty="0" err="1">
                <a:solidFill>
                  <a:schemeClr val="tx2"/>
                </a:solidFill>
                <a:ea typeface="SimSun" pitchFamily="2" charset="-122"/>
              </a:rPr>
              <a:t>thơ</a:t>
            </a:r>
            <a:r>
              <a:rPr lang="en-US" altLang="zh-CN" dirty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>
                <a:solidFill>
                  <a:schemeClr val="tx2"/>
                </a:solidFill>
                <a:ea typeface="SimSun" pitchFamily="2" charset="-122"/>
              </a:rPr>
              <a:t>Hô</a:t>
            </a:r>
            <a:r>
              <a:rPr lang="en-US" altLang="zh-CN" dirty="0">
                <a:solidFill>
                  <a:schemeClr val="tx2"/>
                </a:solidFill>
                <a:ea typeface="SimSun" pitchFamily="2" charset="-122"/>
              </a:rPr>
              <a:t>̀ </a:t>
            </a:r>
            <a:r>
              <a:rPr lang="en-US" altLang="zh-CN" dirty="0" err="1">
                <a:solidFill>
                  <a:schemeClr val="tx2"/>
                </a:solidFill>
                <a:ea typeface="SimSun" pitchFamily="2" charset="-122"/>
              </a:rPr>
              <a:t>Xuân</a:t>
            </a:r>
            <a:r>
              <a:rPr lang="en-US" altLang="zh-CN" dirty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>
                <a:solidFill>
                  <a:schemeClr val="tx2"/>
                </a:solidFill>
                <a:ea typeface="SimSun" pitchFamily="2" charset="-122"/>
              </a:rPr>
              <a:t>Hương</a:t>
            </a:r>
            <a:endParaRPr lang="en-US" altLang="zh-CN" i="1" dirty="0">
              <a:solidFill>
                <a:schemeClr val="tx2"/>
              </a:solidFill>
              <a:ea typeface="SimSun" pitchFamily="2" charset="-122"/>
            </a:endParaRPr>
          </a:p>
        </p:txBody>
      </p:sp>
      <p:sp>
        <p:nvSpPr>
          <p:cNvPr id="14357" name="Text Box 14356"/>
          <p:cNvSpPr txBox="1">
            <a:spLocks noChangeArrowheads="1"/>
          </p:cNvSpPr>
          <p:nvPr/>
        </p:nvSpPr>
        <p:spPr bwMode="auto">
          <a:xfrm>
            <a:off x="1143000" y="3352800"/>
            <a:ext cx="7620000" cy="161582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+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Tâm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sư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̣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vê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̀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nỗi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cô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đơn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, bẽ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bàng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giữa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cuộc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đời</a:t>
            </a:r>
            <a:endParaRPr lang="en-US" altLang="zh-CN" dirty="0">
              <a:solidFill>
                <a:schemeClr val="tx2"/>
              </a:solidFill>
              <a:ea typeface="SimSun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+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Thê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̉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hiện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sư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̣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phẩn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uất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,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phản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kháng</a:t>
            </a:r>
            <a:endParaRPr lang="en-US" altLang="zh-CN" dirty="0">
              <a:solidFill>
                <a:srgbClr val="FF0000"/>
              </a:solidFill>
              <a:ea typeface="SimSun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+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Sư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̣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bê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́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tắc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, bi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kịch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không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lỗi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thoát</a:t>
            </a:r>
            <a:endParaRPr lang="en-US" altLang="zh-CN" dirty="0" smtClean="0">
              <a:solidFill>
                <a:schemeClr val="tx2"/>
              </a:solidFill>
              <a:ea typeface="SimSun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+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Lên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án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xa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̃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hội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bất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công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với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người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phu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̣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nư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̃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xưa</a:t>
            </a:r>
            <a:endParaRPr lang="en-US" altLang="zh-CN" dirty="0">
              <a:solidFill>
                <a:schemeClr val="tx2"/>
              </a:solidFill>
              <a:ea typeface="SimSun" pitchFamily="2" charset="-122"/>
            </a:endParaRPr>
          </a:p>
        </p:txBody>
      </p:sp>
      <p:sp>
        <p:nvSpPr>
          <p:cNvPr id="14358" name="Text Box 14357"/>
          <p:cNvSpPr txBox="1">
            <a:spLocks noChangeArrowheads="1"/>
          </p:cNvSpPr>
          <p:nvPr/>
        </p:nvSpPr>
        <p:spPr bwMode="auto">
          <a:xfrm>
            <a:off x="3810000" y="6110288"/>
            <a:ext cx="4114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Trong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bài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thơ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Tư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̣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tình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va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̀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các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tác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phẩm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khác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của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Hô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̀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Xuân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chemeClr val="tx2"/>
                </a:solidFill>
                <a:ea typeface="SimSun" pitchFamily="2" charset="-122"/>
              </a:rPr>
              <a:t>Hương</a:t>
            </a:r>
            <a:r>
              <a:rPr lang="en-US" altLang="zh-CN" dirty="0" smtClean="0">
                <a:solidFill>
                  <a:schemeClr val="tx2"/>
                </a:solidFill>
                <a:ea typeface="SimSun" pitchFamily="2" charset="-122"/>
              </a:rPr>
              <a:t>. </a:t>
            </a:r>
            <a:endParaRPr lang="en-US" altLang="zh-CN" i="1" dirty="0">
              <a:solidFill>
                <a:schemeClr val="tx2"/>
              </a:solidFill>
              <a:ea typeface="SimSun" pitchFamily="2" charset="-122"/>
            </a:endParaRPr>
          </a:p>
        </p:txBody>
      </p:sp>
      <p:sp>
        <p:nvSpPr>
          <p:cNvPr id="14359" name="Text Box 14358"/>
          <p:cNvSpPr txBox="1">
            <a:spLocks noChangeArrowheads="1"/>
          </p:cNvSpPr>
          <p:nvPr/>
        </p:nvSpPr>
        <p:spPr bwMode="auto">
          <a:xfrm>
            <a:off x="1043836" y="5469730"/>
            <a:ext cx="4876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dirty="0" err="1">
                <a:solidFill>
                  <a:schemeClr val="tx2"/>
                </a:solidFill>
                <a:ea typeface="SimSun" pitchFamily="2" charset="-122"/>
              </a:rPr>
              <a:t>Kết</a:t>
            </a:r>
            <a:r>
              <a:rPr lang="en-US" altLang="zh-CN" dirty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>
                <a:solidFill>
                  <a:schemeClr val="tx2"/>
                </a:solidFill>
                <a:ea typeface="SimSun" pitchFamily="2" charset="-122"/>
              </a:rPr>
              <a:t>hợp</a:t>
            </a:r>
            <a:r>
              <a:rPr lang="en-US" altLang="zh-CN" dirty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>
                <a:solidFill>
                  <a:schemeClr val="tx2"/>
                </a:solidFill>
                <a:ea typeface="SimSun" pitchFamily="2" charset="-122"/>
              </a:rPr>
              <a:t>thao</a:t>
            </a:r>
            <a:r>
              <a:rPr lang="en-US" altLang="zh-CN" dirty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>
                <a:solidFill>
                  <a:schemeClr val="tx2"/>
                </a:solidFill>
                <a:ea typeface="SimSun" pitchFamily="2" charset="-122"/>
              </a:rPr>
              <a:t>tác</a:t>
            </a:r>
            <a:r>
              <a:rPr lang="en-US" altLang="zh-CN" dirty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>
                <a:solidFill>
                  <a:schemeClr val="tx2"/>
                </a:solidFill>
                <a:ea typeface="SimSun" pitchFamily="2" charset="-122"/>
              </a:rPr>
              <a:t>phân</a:t>
            </a:r>
            <a:r>
              <a:rPr lang="en-US" altLang="zh-CN" dirty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>
                <a:solidFill>
                  <a:schemeClr val="tx2"/>
                </a:solidFill>
                <a:ea typeface="SimSun" pitchFamily="2" charset="-122"/>
              </a:rPr>
              <a:t>tích</a:t>
            </a:r>
            <a:r>
              <a:rPr lang="en-US" altLang="zh-CN" dirty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>
                <a:solidFill>
                  <a:schemeClr val="tx2"/>
                </a:solidFill>
                <a:ea typeface="SimSun" pitchFamily="2" charset="-122"/>
              </a:rPr>
              <a:t>và</a:t>
            </a:r>
            <a:r>
              <a:rPr lang="en-US" altLang="zh-CN" dirty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>
                <a:solidFill>
                  <a:schemeClr val="tx2"/>
                </a:solidFill>
                <a:ea typeface="SimSun" pitchFamily="2" charset="-122"/>
              </a:rPr>
              <a:t>nêu</a:t>
            </a:r>
            <a:r>
              <a:rPr lang="en-US" altLang="zh-CN" dirty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>
                <a:solidFill>
                  <a:schemeClr val="tx2"/>
                </a:solidFill>
                <a:ea typeface="SimSun" pitchFamily="2" charset="-122"/>
              </a:rPr>
              <a:t>cảm</a:t>
            </a:r>
            <a:r>
              <a:rPr lang="en-US" altLang="zh-CN" dirty="0">
                <a:solidFill>
                  <a:schemeClr val="tx2"/>
                </a:solidFill>
                <a:ea typeface="SimSun" pitchFamily="2" charset="-122"/>
              </a:rPr>
              <a:t> </a:t>
            </a:r>
            <a:r>
              <a:rPr lang="en-US" altLang="zh-CN" dirty="0" err="1">
                <a:solidFill>
                  <a:schemeClr val="tx2"/>
                </a:solidFill>
                <a:ea typeface="SimSun" pitchFamily="2" charset="-122"/>
              </a:rPr>
              <a:t>nghĩ</a:t>
            </a:r>
            <a:endParaRPr lang="en-US" altLang="zh-CN" dirty="0">
              <a:solidFill>
                <a:schemeClr val="tx2"/>
              </a:solidFill>
              <a:ea typeface="SimSun" pitchFamily="2" charset="-122"/>
            </a:endParaRPr>
          </a:p>
        </p:txBody>
      </p:sp>
      <p:pic>
        <p:nvPicPr>
          <p:cNvPr id="13" name="Picture 4098" descr="post-60-1080598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36095"/>
            <a:ext cx="866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191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5" grpId="0"/>
      <p:bldP spid="14346" grpId="0"/>
      <p:bldP spid="14347" grpId="0"/>
      <p:bldP spid="14348" grpId="0"/>
      <p:bldP spid="14349" grpId="0"/>
      <p:bldP spid="14356" grpId="0"/>
      <p:bldP spid="14357" grpId="0" animBg="1"/>
      <p:bldP spid="14358" grpId="0"/>
      <p:bldP spid="1435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20482"/>
          <p:cNvSpPr txBox="1">
            <a:spLocks noChangeArrowheads="1"/>
          </p:cNvSpPr>
          <p:nvPr/>
        </p:nvSpPr>
        <p:spPr bwMode="auto">
          <a:xfrm>
            <a:off x="228600" y="441325"/>
            <a:ext cx="9144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0000CC"/>
                </a:solidFill>
                <a:ea typeface="SimSun" pitchFamily="2" charset="-122"/>
              </a:rPr>
              <a:t>Bài tập 2</a:t>
            </a:r>
            <a:r>
              <a:rPr lang="en-US" altLang="zh-CN" sz="2000">
                <a:ea typeface="SimSun" pitchFamily="2" charset="-122"/>
              </a:rPr>
              <a:t> .</a:t>
            </a:r>
            <a:r>
              <a:rPr lang="en-US" altLang="zh-CN" sz="2000">
                <a:solidFill>
                  <a:srgbClr val="0000CC"/>
                </a:solidFill>
                <a:latin typeface=".VnArial" pitchFamily="34" charset="0"/>
                <a:ea typeface="SimSun" pitchFamily="2" charset="-122"/>
              </a:rPr>
              <a:t>T</a:t>
            </a:r>
            <a:r>
              <a:rPr lang="en-US" altLang="zh-CN" sz="2000">
                <a:solidFill>
                  <a:srgbClr val="0000CC"/>
                </a:solidFill>
                <a:ea typeface="SimSun" pitchFamily="2" charset="-122"/>
              </a:rPr>
              <a:t>ài năng sử dụng ngôn ngữ dân tộc của Hồ Xuân Hương qua một bài thơ Nôm mà anh (chị) yêu thích (</a:t>
            </a:r>
            <a:r>
              <a:rPr lang="en-US" altLang="zh-CN" sz="2000" i="1">
                <a:solidFill>
                  <a:srgbClr val="0000CC"/>
                </a:solidFill>
                <a:ea typeface="SimSun" pitchFamily="2" charset="-122"/>
              </a:rPr>
              <a:t>Bánh trôi nước</a:t>
            </a:r>
            <a:r>
              <a:rPr lang="en-US" altLang="zh-CN" sz="2000">
                <a:solidFill>
                  <a:srgbClr val="0000CC"/>
                </a:solidFill>
                <a:ea typeface="SimSun" pitchFamily="2" charset="-122"/>
              </a:rPr>
              <a:t> hoặc </a:t>
            </a:r>
            <a:r>
              <a:rPr lang="en-US" altLang="zh-CN" sz="2000" i="1">
                <a:solidFill>
                  <a:srgbClr val="0000CC"/>
                </a:solidFill>
                <a:ea typeface="SimSun" pitchFamily="2" charset="-122"/>
              </a:rPr>
              <a:t>Tự tình</a:t>
            </a:r>
            <a:r>
              <a:rPr lang="en-US" altLang="zh-CN" sz="2000">
                <a:solidFill>
                  <a:srgbClr val="0000CC"/>
                </a:solidFill>
                <a:ea typeface="SimSun" pitchFamily="2" charset="-122"/>
              </a:rPr>
              <a:t> – Bài II)</a:t>
            </a:r>
          </a:p>
        </p:txBody>
      </p:sp>
      <p:sp>
        <p:nvSpPr>
          <p:cNvPr id="20484" name="Text Box 20483"/>
          <p:cNvSpPr txBox="1">
            <a:spLocks noChangeArrowheads="1"/>
          </p:cNvSpPr>
          <p:nvPr/>
        </p:nvSpPr>
        <p:spPr bwMode="auto">
          <a:xfrm>
            <a:off x="1524000" y="2346325"/>
            <a:ext cx="7391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FF0000"/>
                </a:solidFill>
                <a:latin typeface=".VnTime" pitchFamily="34" charset="0"/>
                <a:ea typeface="SimSun" pitchFamily="2" charset="-122"/>
              </a:rPr>
              <a:t>T</a:t>
            </a:r>
            <a:r>
              <a:rPr lang="en-US" altLang="zh-CN" sz="2000">
                <a:solidFill>
                  <a:srgbClr val="FF0000"/>
                </a:solidFill>
                <a:ea typeface="SimSun" pitchFamily="2" charset="-122"/>
              </a:rPr>
              <a:t>ài năng sử dụng ngôn ngữ dân tộc của Hồ Xuân Hương</a:t>
            </a:r>
          </a:p>
        </p:txBody>
      </p:sp>
      <p:sp>
        <p:nvSpPr>
          <p:cNvPr id="20486" name="Text Box 20485"/>
          <p:cNvSpPr txBox="1">
            <a:spLocks noChangeArrowheads="1"/>
          </p:cNvSpPr>
          <p:nvPr/>
        </p:nvSpPr>
        <p:spPr bwMode="auto">
          <a:xfrm>
            <a:off x="3276600" y="1447800"/>
            <a:ext cx="2438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ea typeface="SimSun" pitchFamily="2" charset="-122"/>
              </a:rPr>
              <a:t>Phân tích đề</a:t>
            </a:r>
          </a:p>
        </p:txBody>
      </p:sp>
      <p:sp>
        <p:nvSpPr>
          <p:cNvPr id="20487" name="Text Box 20486"/>
          <p:cNvSpPr txBox="1">
            <a:spLocks noChangeArrowheads="1"/>
          </p:cNvSpPr>
          <p:nvPr/>
        </p:nvSpPr>
        <p:spPr bwMode="auto">
          <a:xfrm>
            <a:off x="762000" y="1828800"/>
            <a:ext cx="3733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ea typeface="SimSun" pitchFamily="2" charset="-122"/>
              </a:rPr>
              <a:t>- Vấn đề nghị luận</a:t>
            </a:r>
          </a:p>
        </p:txBody>
      </p:sp>
      <p:sp>
        <p:nvSpPr>
          <p:cNvPr id="20488" name="Text Box 20487"/>
          <p:cNvSpPr txBox="1">
            <a:spLocks noChangeArrowheads="1"/>
          </p:cNvSpPr>
          <p:nvPr/>
        </p:nvSpPr>
        <p:spPr bwMode="auto">
          <a:xfrm>
            <a:off x="838200" y="2819400"/>
            <a:ext cx="434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ea typeface="SimSun" pitchFamily="2" charset="-122"/>
              </a:rPr>
              <a:t>- Yêu cầu về nội dung</a:t>
            </a:r>
          </a:p>
        </p:txBody>
      </p:sp>
      <p:sp>
        <p:nvSpPr>
          <p:cNvPr id="20489" name="Text Box 20488"/>
          <p:cNvSpPr txBox="1">
            <a:spLocks noChangeArrowheads="1"/>
          </p:cNvSpPr>
          <p:nvPr/>
        </p:nvSpPr>
        <p:spPr bwMode="auto">
          <a:xfrm>
            <a:off x="914400" y="5715000"/>
            <a:ext cx="3276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ea typeface="SimSun" pitchFamily="2" charset="-122"/>
              </a:rPr>
              <a:t>- Yêu cầu về tư liệu:</a:t>
            </a:r>
          </a:p>
        </p:txBody>
      </p:sp>
      <p:sp>
        <p:nvSpPr>
          <p:cNvPr id="20490" name="Text Box 20489"/>
          <p:cNvSpPr txBox="1">
            <a:spLocks noChangeArrowheads="1"/>
          </p:cNvSpPr>
          <p:nvPr/>
        </p:nvSpPr>
        <p:spPr bwMode="auto">
          <a:xfrm>
            <a:off x="914400" y="4724400"/>
            <a:ext cx="441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ea typeface="SimSun" pitchFamily="2" charset="-122"/>
              </a:rPr>
              <a:t>- Yêu cầu về phương pháp</a:t>
            </a:r>
            <a:r>
              <a:rPr lang="en-US" altLang="zh-CN">
                <a:ea typeface="SimSun" pitchFamily="2" charset="-122"/>
              </a:rPr>
              <a:t>:</a:t>
            </a:r>
          </a:p>
        </p:txBody>
      </p:sp>
      <p:sp>
        <p:nvSpPr>
          <p:cNvPr id="20491" name="Text Box 20490"/>
          <p:cNvSpPr txBox="1">
            <a:spLocks noChangeArrowheads="1"/>
          </p:cNvSpPr>
          <p:nvPr/>
        </p:nvSpPr>
        <p:spPr bwMode="auto">
          <a:xfrm>
            <a:off x="1600200" y="5195888"/>
            <a:ext cx="48006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F0000"/>
                </a:solidFill>
                <a:ea typeface="SimSun" pitchFamily="2" charset="-122"/>
              </a:rPr>
              <a:t>Kết hợp thao tác phân tích và bình luận</a:t>
            </a:r>
          </a:p>
        </p:txBody>
      </p:sp>
      <p:sp>
        <p:nvSpPr>
          <p:cNvPr id="20492" name="Text Box 20491"/>
          <p:cNvSpPr txBox="1">
            <a:spLocks noChangeArrowheads="1"/>
          </p:cNvSpPr>
          <p:nvPr/>
        </p:nvSpPr>
        <p:spPr bwMode="auto">
          <a:xfrm>
            <a:off x="1676400" y="6172200"/>
            <a:ext cx="3200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F0000"/>
                </a:solidFill>
                <a:ea typeface="SimSun" pitchFamily="2" charset="-122"/>
              </a:rPr>
              <a:t>Thơ Hồ Xuân Hương</a:t>
            </a:r>
          </a:p>
        </p:txBody>
      </p:sp>
      <p:sp>
        <p:nvSpPr>
          <p:cNvPr id="20495" name="Text Box 20494"/>
          <p:cNvSpPr txBox="1">
            <a:spLocks noChangeArrowheads="1"/>
          </p:cNvSpPr>
          <p:nvPr/>
        </p:nvSpPr>
        <p:spPr bwMode="auto">
          <a:xfrm>
            <a:off x="1524000" y="3352800"/>
            <a:ext cx="5562600" cy="119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F0000"/>
                </a:solidFill>
                <a:ea typeface="SimSun" pitchFamily="2" charset="-122"/>
              </a:rPr>
              <a:t>+ Dùng văn tự Nôm</a:t>
            </a:r>
          </a:p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F0000"/>
                </a:solidFill>
                <a:ea typeface="SimSun" pitchFamily="2" charset="-122"/>
              </a:rPr>
              <a:t>+ Sử dụng các từ ngữ thuần Việt tài tình</a:t>
            </a:r>
          </a:p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F0000"/>
                </a:solidFill>
                <a:ea typeface="SimSun" pitchFamily="2" charset="-122"/>
              </a:rPr>
              <a:t>+ Sử dụng hình thức đảo trật tự cú pháp</a:t>
            </a:r>
          </a:p>
        </p:txBody>
      </p:sp>
    </p:spTree>
    <p:extLst>
      <p:ext uri="{BB962C8B-B14F-4D97-AF65-F5344CB8AC3E}">
        <p14:creationId xmlns:p14="http://schemas.microsoft.com/office/powerpoint/2010/main" val="2070481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6" grpId="0"/>
      <p:bldP spid="20487" grpId="0"/>
      <p:bldP spid="20488" grpId="0"/>
      <p:bldP spid="20489" grpId="0"/>
      <p:bldP spid="20490" grpId="0"/>
      <p:bldP spid="20491" grpId="0"/>
      <p:bldP spid="20492" grpId="0"/>
      <p:bldP spid="2049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48974" y="2557798"/>
            <a:ext cx="6002365" cy="267140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rtlCol="0">
            <a:prstTxWarp prst="textPlain">
              <a:avLst>
                <a:gd name="adj" fmla="val 46769"/>
              </a:avLst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US" sz="4400" b="1" noProof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PHÂN TÍCH ĐỀ, LẬP DÀN Ý BÀI VĂN NGHỊ LUẬN</a:t>
            </a:r>
          </a:p>
          <a:p>
            <a:pPr algn="ctr"/>
            <a:endParaRPr lang="vi-VN" sz="2000" b="1" dirty="0"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43808" y="1323791"/>
            <a:ext cx="3240361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44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Bài</a:t>
            </a:r>
            <a:r>
              <a:rPr lang="en-US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3:</a:t>
            </a:r>
            <a:endParaRPr lang="vi-VN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" name="Picture 4098" descr="post-60-10805980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875" y="460736"/>
            <a:ext cx="866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3751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le 29697"/>
          <p:cNvSpPr>
            <a:spLocks noGrp="1" noChangeArrowheads="1"/>
          </p:cNvSpPr>
          <p:nvPr>
            <p:ph type="title"/>
          </p:nvPr>
        </p:nvSpPr>
        <p:spPr>
          <a:xfrm>
            <a:off x="467544" y="404664"/>
            <a:ext cx="7776864" cy="539358"/>
          </a:xfrm>
        </p:spPr>
        <p:txBody>
          <a:bodyPr>
            <a:noAutofit/>
          </a:bodyPr>
          <a:lstStyle/>
          <a:p>
            <a:pPr algn="l"/>
            <a:r>
              <a:rPr lang="en-US" altLang="zh-CN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imSun" pitchFamily="2" charset="-122"/>
              </a:rPr>
              <a:t>1. </a:t>
            </a:r>
            <a:r>
              <a:rPr lang="en-US" altLang="zh-CN" sz="3200" b="1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imSun" pitchFamily="2" charset="-122"/>
              </a:rPr>
              <a:t>Phân</a:t>
            </a:r>
            <a:r>
              <a:rPr lang="en-US" altLang="zh-CN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imSun" pitchFamily="2" charset="-122"/>
              </a:rPr>
              <a:t> </a:t>
            </a:r>
            <a:r>
              <a:rPr lang="en-US" altLang="zh-CN" sz="3200" b="1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imSun" pitchFamily="2" charset="-122"/>
              </a:rPr>
              <a:t>tích</a:t>
            </a:r>
            <a:r>
              <a:rPr lang="en-US" altLang="zh-CN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imSun" pitchFamily="2" charset="-122"/>
              </a:rPr>
              <a:t> </a:t>
            </a:r>
            <a:r>
              <a:rPr lang="en-US" altLang="zh-CN" sz="3200" b="1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imSun" pitchFamily="2" charset="-122"/>
              </a:rPr>
              <a:t>đề</a:t>
            </a:r>
            <a:r>
              <a:rPr lang="en-US" altLang="zh-CN" sz="2800" smtClean="0">
                <a:ea typeface="SimSun" pitchFamily="2" charset="-122"/>
              </a:rPr>
              <a:t>:</a:t>
            </a:r>
            <a:br>
              <a:rPr lang="en-US" altLang="zh-CN" sz="2800" smtClean="0">
                <a:ea typeface="SimSun" pitchFamily="2" charset="-122"/>
              </a:rPr>
            </a:br>
            <a:endParaRPr lang="en-US" altLang="zh-CN" sz="3200" smtClean="0">
              <a:ea typeface="SimSun" pitchFamily="2" charset="-122"/>
            </a:endParaRPr>
          </a:p>
        </p:txBody>
      </p:sp>
      <p:sp>
        <p:nvSpPr>
          <p:cNvPr id="5122" name="Text Placeholder 29698"/>
          <p:cNvSpPr>
            <a:spLocks noGrp="1" noChangeArrowheads="1"/>
          </p:cNvSpPr>
          <p:nvPr>
            <p:ph idx="1"/>
          </p:nvPr>
        </p:nvSpPr>
        <p:spPr>
          <a:xfrm>
            <a:off x="0" y="1484784"/>
            <a:ext cx="9036496" cy="453650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zh-CN" sz="2800" dirty="0" smtClean="0">
              <a:ea typeface="SimSun" pitchFamily="2" charset="-122"/>
            </a:endParaRPr>
          </a:p>
          <a:p>
            <a:pPr>
              <a:buFont typeface="Arial" pitchFamily="34" charset="0"/>
              <a:buNone/>
            </a:pPr>
            <a:r>
              <a:rPr lang="en-US" altLang="zh-CN" sz="2800" dirty="0">
                <a:solidFill>
                  <a:srgbClr val="0070C0"/>
                </a:solidFill>
                <a:ea typeface="SimSun" pitchFamily="2" charset="-122"/>
              </a:rPr>
              <a:t>	</a:t>
            </a:r>
            <a:r>
              <a:rPr lang="en-US" altLang="zh-CN" sz="2800" b="1" u="sng" dirty="0" err="1" smtClean="0">
                <a:solidFill>
                  <a:srgbClr val="0070C0"/>
                </a:solidFill>
                <a:ea typeface="SimSun" pitchFamily="2" charset="-122"/>
              </a:rPr>
              <a:t>Đề</a:t>
            </a:r>
            <a:r>
              <a:rPr lang="en-US" altLang="zh-CN" sz="2800" b="1" u="sng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b="1" u="sng" dirty="0" smtClean="0">
                <a:solidFill>
                  <a:srgbClr val="0070C0"/>
                </a:solidFill>
                <a:ea typeface="SimSun" pitchFamily="2" charset="-122"/>
              </a:rPr>
              <a:t>1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: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Từ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ý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kiến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dưới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đây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các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em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có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suy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nghĩ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gì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về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việc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“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chuẩn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bị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hành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trang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vào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thế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kỉ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mới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”?</a:t>
            </a:r>
            <a:b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</a:b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“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Cái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mạnh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của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con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người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Việt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nam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là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sự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thông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minh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và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nhạy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bén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với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cái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mới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...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Nhưng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bên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cạnh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đó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vẫn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tồn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tại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không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ít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cái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yếu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.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Ấy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là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những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lỗ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hổng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về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kiến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thức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cơ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bản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do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chạy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theo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những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môn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học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“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thời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thượng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”,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nhất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là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khả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năng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thực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hành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và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sáng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tạo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bị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hạn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chế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do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lối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học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chay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,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học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vẹt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nặng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nề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...”</a:t>
            </a:r>
            <a:b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</a:b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 (</a:t>
            </a:r>
            <a:r>
              <a:rPr lang="en-US" altLang="zh-CN" sz="2800" i="1" dirty="0" smtClean="0">
                <a:solidFill>
                  <a:srgbClr val="0070C0"/>
                </a:solidFill>
                <a:ea typeface="SimSun" pitchFamily="2" charset="-122"/>
              </a:rPr>
              <a:t>Theo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Vũ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Khoan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, </a:t>
            </a:r>
            <a:r>
              <a:rPr lang="en-US" altLang="zh-CN" sz="2800" i="1" dirty="0" err="1" smtClean="0">
                <a:solidFill>
                  <a:srgbClr val="0070C0"/>
                </a:solidFill>
                <a:ea typeface="SimSun" pitchFamily="2" charset="-122"/>
              </a:rPr>
              <a:t>Chuẩn</a:t>
            </a:r>
            <a:r>
              <a:rPr lang="en-US" altLang="zh-CN" sz="2800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i="1" dirty="0" err="1" smtClean="0">
                <a:solidFill>
                  <a:srgbClr val="0070C0"/>
                </a:solidFill>
                <a:ea typeface="SimSun" pitchFamily="2" charset="-122"/>
              </a:rPr>
              <a:t>bị</a:t>
            </a:r>
            <a:r>
              <a:rPr lang="en-US" altLang="zh-CN" sz="2800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i="1" dirty="0" err="1" smtClean="0">
                <a:solidFill>
                  <a:srgbClr val="0070C0"/>
                </a:solidFill>
                <a:ea typeface="SimSun" pitchFamily="2" charset="-122"/>
              </a:rPr>
              <a:t>hành</a:t>
            </a:r>
            <a:r>
              <a:rPr lang="en-US" altLang="zh-CN" sz="2800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i="1" dirty="0" err="1" smtClean="0">
                <a:solidFill>
                  <a:srgbClr val="0070C0"/>
                </a:solidFill>
                <a:ea typeface="SimSun" pitchFamily="2" charset="-122"/>
              </a:rPr>
              <a:t>trang</a:t>
            </a:r>
            <a:r>
              <a:rPr lang="en-US" altLang="zh-CN" sz="2800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i="1" dirty="0" err="1" smtClean="0">
                <a:solidFill>
                  <a:srgbClr val="0070C0"/>
                </a:solidFill>
                <a:ea typeface="SimSun" pitchFamily="2" charset="-122"/>
              </a:rPr>
              <a:t>vào</a:t>
            </a:r>
            <a:r>
              <a:rPr lang="en-US" altLang="zh-CN" sz="2800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i="1" dirty="0" err="1" smtClean="0">
                <a:solidFill>
                  <a:srgbClr val="0070C0"/>
                </a:solidFill>
                <a:ea typeface="SimSun" pitchFamily="2" charset="-122"/>
              </a:rPr>
              <a:t>thế</a:t>
            </a:r>
            <a:r>
              <a:rPr lang="en-US" altLang="zh-CN" sz="2800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i="1" dirty="0" err="1" smtClean="0">
                <a:solidFill>
                  <a:srgbClr val="0070C0"/>
                </a:solidFill>
                <a:ea typeface="SimSun" pitchFamily="2" charset="-122"/>
              </a:rPr>
              <a:t>kỉ</a:t>
            </a:r>
            <a:r>
              <a:rPr lang="en-US" altLang="zh-CN" sz="2800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i="1" dirty="0" err="1" smtClean="0">
                <a:solidFill>
                  <a:srgbClr val="0070C0"/>
                </a:solidFill>
                <a:ea typeface="SimSun" pitchFamily="2" charset="-122"/>
              </a:rPr>
              <a:t>mới</a:t>
            </a:r>
            <a:r>
              <a:rPr lang="en-US" altLang="zh-CN" sz="2800" i="1" dirty="0" smtClean="0">
                <a:solidFill>
                  <a:srgbClr val="0070C0"/>
                </a:solidFill>
                <a:ea typeface="SimSun" pitchFamily="2" charset="-122"/>
              </a:rPr>
              <a:t>)</a:t>
            </a:r>
          </a:p>
          <a:p>
            <a:pPr>
              <a:buFont typeface="Arial" pitchFamily="34" charset="0"/>
              <a:buNone/>
            </a:pPr>
            <a:endParaRPr lang="en-US" altLang="zh-CN" sz="1800" dirty="0" smtClean="0">
              <a:solidFill>
                <a:srgbClr val="0000CC"/>
              </a:solidFill>
              <a:ea typeface="SimSun" pitchFamily="2" charset="-122"/>
            </a:endParaRPr>
          </a:p>
          <a:p>
            <a:pPr>
              <a:buFont typeface="Arial" pitchFamily="34" charset="0"/>
              <a:buNone/>
            </a:pPr>
            <a:endParaRPr lang="en-US" altLang="zh-CN" sz="1800" dirty="0" smtClean="0">
              <a:solidFill>
                <a:srgbClr val="0000CC"/>
              </a:solidFill>
              <a:ea typeface="SimSun" pitchFamily="2" charset="-122"/>
            </a:endParaRPr>
          </a:p>
        </p:txBody>
      </p:sp>
      <p:pic>
        <p:nvPicPr>
          <p:cNvPr id="5" name="Picture 4098" descr="post-60-1080598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-84529"/>
            <a:ext cx="866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xplosion 2 2"/>
          <p:cNvSpPr/>
          <p:nvPr/>
        </p:nvSpPr>
        <p:spPr>
          <a:xfrm>
            <a:off x="3707904" y="0"/>
            <a:ext cx="4536504" cy="2160240"/>
          </a:xfrm>
          <a:prstGeom prst="irregularSeal2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solidFill>
                  <a:srgbClr val="00B050"/>
                </a:solidFill>
              </a:rPr>
              <a:t>Thảo</a:t>
            </a:r>
            <a:r>
              <a:rPr lang="en-US" sz="2800" dirty="0" smtClean="0">
                <a:solidFill>
                  <a:srgbClr val="00B050"/>
                </a:solidFill>
              </a:rPr>
              <a:t>  </a:t>
            </a:r>
            <a:r>
              <a:rPr lang="en-US" sz="2800" dirty="0" err="1" smtClean="0">
                <a:solidFill>
                  <a:srgbClr val="00B050"/>
                </a:solidFill>
              </a:rPr>
              <a:t>luận</a:t>
            </a:r>
            <a:endParaRPr lang="vi-VN" sz="28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344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836712"/>
            <a:ext cx="8229600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Đề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2: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Tâm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sự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của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Hồ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Xuân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Hương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trong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bài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thơ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Tự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tình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II.</a:t>
            </a:r>
          </a:p>
          <a:p>
            <a:pPr>
              <a:buNone/>
            </a:pP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Đề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3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: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Về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một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vẻ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đẹp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của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bài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thơ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Câu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cá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mùa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thu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(Thu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điếu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)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của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Nguyễn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Khuyến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.</a:t>
            </a:r>
          </a:p>
          <a:p>
            <a:pPr>
              <a:buNone/>
            </a:pP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Đề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4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: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Trong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>
                <a:solidFill>
                  <a:srgbClr val="0070C0"/>
                </a:solidFill>
                <a:ea typeface="SimSun" pitchFamily="2" charset="-122"/>
              </a:rPr>
              <a:t>t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hư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của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tổng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thống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Mĩ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A. Lin-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côn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gửi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thầy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hiệu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trưởng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ngôi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trường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con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trai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mình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đang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học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có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câu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:</a:t>
            </a:r>
            <a:b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</a:b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	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“Ở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trường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,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xin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thầy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hãy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dạy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cho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cháu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biết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chấp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nhận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thi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rớt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còn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vinh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dự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hơn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gian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lận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khi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thi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”</a:t>
            </a:r>
            <a:b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</a:b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	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Anh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(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chị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)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có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suy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nghĩ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gì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về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câu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nói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trên</a:t>
            </a:r>
            <a:endParaRPr lang="vi-VN" dirty="0">
              <a:solidFill>
                <a:srgbClr val="0070C0"/>
              </a:solidFill>
            </a:endParaRPr>
          </a:p>
        </p:txBody>
      </p:sp>
      <p:pic>
        <p:nvPicPr>
          <p:cNvPr id="4" name="Picture 4098" descr="post-60-1080598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-45120"/>
            <a:ext cx="866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8231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Content Placeholder 2"/>
          <p:cNvSpPr>
            <a:spLocks noGrp="1" noChangeArrowheads="1"/>
          </p:cNvSpPr>
          <p:nvPr>
            <p:ph idx="1"/>
          </p:nvPr>
        </p:nvSpPr>
        <p:spPr>
          <a:xfrm>
            <a:off x="555625" y="855663"/>
            <a:ext cx="8229600" cy="4525962"/>
          </a:xfrm>
        </p:spPr>
        <p:txBody>
          <a:bodyPr/>
          <a:lstStyle/>
          <a:p>
            <a:pPr>
              <a:buFontTx/>
              <a:buNone/>
            </a:pPr>
            <a:endParaRPr lang="en-US" altLang="zh-CN" dirty="0" smtClean="0">
              <a:ea typeface="SimSun" pitchFamily="2" charset="-122"/>
            </a:endParaRPr>
          </a:p>
          <a:p>
            <a:pPr>
              <a:buFontTx/>
              <a:buNone/>
            </a:pPr>
            <a:r>
              <a:rPr lang="en-US" altLang="zh-CN" dirty="0" smtClean="0">
                <a:ea typeface="SimSun" pitchFamily="2" charset="-122"/>
              </a:rPr>
              <a:t>    </a:t>
            </a:r>
          </a:p>
        </p:txBody>
      </p:sp>
      <p:sp>
        <p:nvSpPr>
          <p:cNvPr id="3" name="Rectangle 2"/>
          <p:cNvSpPr/>
          <p:nvPr/>
        </p:nvSpPr>
        <p:spPr>
          <a:xfrm>
            <a:off x="1979712" y="3501008"/>
            <a:ext cx="5400600" cy="23083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5715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457200" indent="-457200">
              <a:buFont typeface="Courier New" pitchFamily="49" charset="0"/>
              <a:buChar char="o"/>
            </a:pPr>
            <a:r>
              <a:rPr lang="en-US" altLang="zh-CN" sz="3600" dirty="0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 </a:t>
            </a:r>
            <a:r>
              <a:rPr lang="en-US" altLang="zh-CN" sz="3600" dirty="0" err="1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Vấn</a:t>
            </a:r>
            <a:r>
              <a:rPr lang="en-US" altLang="zh-CN" sz="3600" dirty="0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 </a:t>
            </a:r>
            <a:r>
              <a:rPr lang="en-US" altLang="zh-CN" sz="3600" dirty="0" err="1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đề</a:t>
            </a:r>
            <a:r>
              <a:rPr lang="en-US" altLang="zh-CN" sz="3600" dirty="0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 </a:t>
            </a:r>
            <a:r>
              <a:rPr lang="en-US" altLang="zh-CN" sz="3600" dirty="0" err="1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cần</a:t>
            </a:r>
            <a:r>
              <a:rPr lang="en-US" altLang="zh-CN" sz="3600" dirty="0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 </a:t>
            </a:r>
            <a:r>
              <a:rPr lang="en-US" altLang="zh-CN" sz="3600" dirty="0" err="1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nghị</a:t>
            </a:r>
            <a:r>
              <a:rPr lang="en-US" altLang="zh-CN" sz="3600" dirty="0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 </a:t>
            </a:r>
            <a:r>
              <a:rPr lang="en-US" altLang="zh-CN" sz="3600" dirty="0" err="1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luận</a:t>
            </a:r>
            <a:r>
              <a:rPr lang="en-US" altLang="zh-CN" sz="3600" dirty="0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:</a:t>
            </a:r>
          </a:p>
          <a:p>
            <a:pPr marL="457200" indent="-457200">
              <a:buFont typeface="Courier New" pitchFamily="49" charset="0"/>
              <a:buChar char="o"/>
            </a:pPr>
            <a:r>
              <a:rPr lang="en-US" altLang="zh-CN" sz="3600" dirty="0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 </a:t>
            </a:r>
            <a:r>
              <a:rPr lang="en-US" altLang="zh-CN" sz="3600" dirty="0" err="1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Yêu</a:t>
            </a:r>
            <a:r>
              <a:rPr lang="en-US" altLang="zh-CN" sz="3600" dirty="0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 </a:t>
            </a:r>
            <a:r>
              <a:rPr lang="en-US" altLang="zh-CN" sz="3600" dirty="0" err="1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cầu</a:t>
            </a:r>
            <a:r>
              <a:rPr lang="en-US" altLang="zh-CN" sz="3600" dirty="0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 </a:t>
            </a:r>
            <a:r>
              <a:rPr lang="en-US" altLang="zh-CN" sz="3600" dirty="0" err="1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nội</a:t>
            </a:r>
            <a:r>
              <a:rPr lang="en-US" altLang="zh-CN" sz="3600" dirty="0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 dung:</a:t>
            </a:r>
          </a:p>
          <a:p>
            <a:pPr marL="457200" indent="-457200">
              <a:buFont typeface="Courier New" pitchFamily="49" charset="0"/>
              <a:buChar char="o"/>
            </a:pPr>
            <a:r>
              <a:rPr lang="en-US" altLang="zh-CN" sz="3600" dirty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 </a:t>
            </a:r>
            <a:r>
              <a:rPr lang="en-US" altLang="zh-CN" sz="3600" dirty="0" err="1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Yêu</a:t>
            </a:r>
            <a:r>
              <a:rPr lang="en-US" altLang="zh-CN" sz="3600" dirty="0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 </a:t>
            </a:r>
            <a:r>
              <a:rPr lang="en-US" altLang="zh-CN" sz="3600" dirty="0" err="1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cầu</a:t>
            </a:r>
            <a:r>
              <a:rPr lang="en-US" altLang="zh-CN" sz="3600" dirty="0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 </a:t>
            </a:r>
            <a:r>
              <a:rPr lang="en-US" altLang="zh-CN" sz="3600" dirty="0" err="1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phương</a:t>
            </a:r>
            <a:r>
              <a:rPr lang="en-US" altLang="zh-CN" sz="3600" dirty="0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 </a:t>
            </a:r>
            <a:r>
              <a:rPr lang="en-US" altLang="zh-CN" sz="3600" dirty="0" err="1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pháp</a:t>
            </a:r>
            <a:r>
              <a:rPr lang="en-US" altLang="zh-CN" sz="3600" dirty="0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:</a:t>
            </a:r>
          </a:p>
          <a:p>
            <a:pPr marL="457200" indent="-457200">
              <a:buFont typeface="Courier New" pitchFamily="49" charset="0"/>
              <a:buChar char="o"/>
            </a:pPr>
            <a:r>
              <a:rPr lang="en-US" altLang="zh-CN" sz="3600" dirty="0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 </a:t>
            </a:r>
            <a:r>
              <a:rPr lang="en-US" altLang="zh-CN" sz="3600" dirty="0" err="1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Yêu</a:t>
            </a:r>
            <a:r>
              <a:rPr lang="en-US" altLang="zh-CN" sz="3600" dirty="0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 </a:t>
            </a:r>
            <a:r>
              <a:rPr lang="en-US" altLang="zh-CN" sz="3600" dirty="0" err="1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cầu</a:t>
            </a:r>
            <a:r>
              <a:rPr lang="en-US" altLang="zh-CN" sz="3600" dirty="0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 </a:t>
            </a:r>
            <a:r>
              <a:rPr lang="en-US" altLang="zh-CN" sz="3600" dirty="0" err="1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về</a:t>
            </a:r>
            <a:r>
              <a:rPr lang="en-US" altLang="zh-CN" sz="3600" dirty="0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 </a:t>
            </a:r>
            <a:r>
              <a:rPr lang="en-US" altLang="zh-CN" sz="3600" dirty="0" err="1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tư</a:t>
            </a:r>
            <a:r>
              <a:rPr lang="en-US" altLang="zh-CN" sz="3600" dirty="0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 </a:t>
            </a:r>
            <a:r>
              <a:rPr lang="en-US" altLang="zh-CN" sz="3600" dirty="0" err="1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liệu</a:t>
            </a:r>
            <a:r>
              <a:rPr lang="en-US" altLang="zh-CN" sz="3600" dirty="0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:</a:t>
            </a:r>
            <a:endParaRPr lang="vi-VN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098" descr="post-60-1080598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3800" y="0"/>
            <a:ext cx="866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Explosion 1 3"/>
          <p:cNvSpPr/>
          <p:nvPr/>
        </p:nvSpPr>
        <p:spPr>
          <a:xfrm>
            <a:off x="1525658" y="116632"/>
            <a:ext cx="6738142" cy="3240359"/>
          </a:xfrm>
          <a:prstGeom prst="irregularSeal1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suy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nghi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̃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̀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̉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lời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các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ý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vi-VN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8666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7169"/>
          <p:cNvSpPr>
            <a:spLocks noGrp="1" noChangeArrowheads="1"/>
          </p:cNvSpPr>
          <p:nvPr>
            <p:ph type="title"/>
          </p:nvPr>
        </p:nvSpPr>
        <p:spPr>
          <a:xfrm>
            <a:off x="227604" y="0"/>
            <a:ext cx="8686800" cy="1600200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 b="1" smtClean="0">
                <a:solidFill>
                  <a:srgbClr val="0070C0"/>
                </a:solidFill>
                <a:ea typeface="SimSun" pitchFamily="2" charset="-122"/>
              </a:rPr>
              <a:t>Đề 1</a:t>
            </a:r>
            <a:endParaRPr lang="en-US" altLang="zh-CN" sz="2800" b="1" i="1" smtClean="0">
              <a:solidFill>
                <a:srgbClr val="0070C0"/>
              </a:solidFill>
              <a:ea typeface="SimSun" pitchFamily="2" charset="-122"/>
            </a:endParaRPr>
          </a:p>
        </p:txBody>
      </p:sp>
      <p:sp>
        <p:nvSpPr>
          <p:cNvPr id="7170" name="Text Box 7171"/>
          <p:cNvSpPr txBox="1">
            <a:spLocks noChangeArrowheads="1"/>
          </p:cNvSpPr>
          <p:nvPr/>
        </p:nvSpPr>
        <p:spPr bwMode="auto">
          <a:xfrm>
            <a:off x="250110" y="1864737"/>
            <a:ext cx="28817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ea typeface="SimSun" pitchFamily="2" charset="-122"/>
              </a:rPr>
              <a:t>- Vấn đề nghị luận:</a:t>
            </a:r>
          </a:p>
        </p:txBody>
      </p:sp>
      <p:sp>
        <p:nvSpPr>
          <p:cNvPr id="7171" name="Text Box 7172"/>
          <p:cNvSpPr txBox="1">
            <a:spLocks noChangeArrowheads="1"/>
          </p:cNvSpPr>
          <p:nvPr/>
        </p:nvSpPr>
        <p:spPr bwMode="auto">
          <a:xfrm>
            <a:off x="342898" y="2417959"/>
            <a:ext cx="35267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ea typeface="SimSun" pitchFamily="2" charset="-122"/>
              </a:rPr>
              <a:t>- Yêu cầu về nội dung:</a:t>
            </a:r>
          </a:p>
        </p:txBody>
      </p:sp>
      <p:sp>
        <p:nvSpPr>
          <p:cNvPr id="7172" name="Text Box 7173"/>
          <p:cNvSpPr txBox="1">
            <a:spLocks noChangeArrowheads="1"/>
          </p:cNvSpPr>
          <p:nvPr/>
        </p:nvSpPr>
        <p:spPr bwMode="auto">
          <a:xfrm>
            <a:off x="186702" y="5345368"/>
            <a:ext cx="40972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ea typeface="SimSun" pitchFamily="2" charset="-122"/>
              </a:rPr>
              <a:t>- Yêu cầu về phương pháp:</a:t>
            </a:r>
          </a:p>
        </p:txBody>
      </p:sp>
      <p:sp>
        <p:nvSpPr>
          <p:cNvPr id="7173" name="Text Box 7174"/>
          <p:cNvSpPr txBox="1">
            <a:spLocks noChangeArrowheads="1"/>
          </p:cNvSpPr>
          <p:nvPr/>
        </p:nvSpPr>
        <p:spPr bwMode="auto">
          <a:xfrm>
            <a:off x="171894" y="6102461"/>
            <a:ext cx="31047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ea typeface="SimSun" pitchFamily="2" charset="-122"/>
              </a:rPr>
              <a:t>- Yêu cầu về tư liệu:</a:t>
            </a:r>
          </a:p>
        </p:txBody>
      </p:sp>
      <p:sp>
        <p:nvSpPr>
          <p:cNvPr id="7176" name="Text Box 7175"/>
          <p:cNvSpPr txBox="1">
            <a:spLocks noChangeArrowheads="1"/>
          </p:cNvSpPr>
          <p:nvPr/>
        </p:nvSpPr>
        <p:spPr bwMode="auto">
          <a:xfrm>
            <a:off x="3075919" y="1926292"/>
            <a:ext cx="55675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0070C0"/>
                </a:solidFill>
                <a:ea typeface="SimSun" pitchFamily="2" charset="-122"/>
              </a:rPr>
              <a:t>Việc chuẩn bị hành trang vào thế kỉ mới</a:t>
            </a:r>
          </a:p>
        </p:txBody>
      </p:sp>
      <p:sp>
        <p:nvSpPr>
          <p:cNvPr id="7177" name="Text Box 7176"/>
          <p:cNvSpPr txBox="1">
            <a:spLocks noChangeArrowheads="1"/>
          </p:cNvSpPr>
          <p:nvPr/>
        </p:nvSpPr>
        <p:spPr bwMode="auto">
          <a:xfrm>
            <a:off x="1331640" y="2924944"/>
            <a:ext cx="7344816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altLang="zh-CN" sz="2000">
                <a:solidFill>
                  <a:srgbClr val="0070C0"/>
                </a:solidFill>
                <a:ea typeface="SimSun" pitchFamily="2" charset="-122"/>
              </a:rPr>
              <a:t>Từ ý kiến của Vũ Khoan có thể suy ra:</a:t>
            </a:r>
          </a:p>
          <a:p>
            <a:r>
              <a:rPr lang="en-US" altLang="zh-CN" sz="2000">
                <a:solidFill>
                  <a:srgbClr val="0070C0"/>
                </a:solidFill>
                <a:ea typeface="SimSun" pitchFamily="2" charset="-122"/>
              </a:rPr>
              <a:t>+ Người Việt Nam có nhiều điểm mạnh: thông minh, nhạy bén với cái mới</a:t>
            </a:r>
          </a:p>
          <a:p>
            <a:r>
              <a:rPr lang="en-US" altLang="zh-CN" sz="2000">
                <a:solidFill>
                  <a:srgbClr val="0070C0"/>
                </a:solidFill>
                <a:ea typeface="SimSun" pitchFamily="2" charset="-122"/>
              </a:rPr>
              <a:t>+ Người Việt Nam cũng không ít điểm yếu: thiếu hụt về kiến thức cơ bản, khả năng thực hành và sáng tạo hạn chế.</a:t>
            </a:r>
          </a:p>
          <a:p>
            <a:r>
              <a:rPr lang="en-US" altLang="zh-CN" sz="2000">
                <a:solidFill>
                  <a:srgbClr val="0070C0"/>
                </a:solidFill>
                <a:ea typeface="SimSun" pitchFamily="2" charset="-122"/>
              </a:rPr>
              <a:t>+ Phát huy điểm mạnh, khắc phục điểm yếu là thiết thực chuẩn bị hành trang vào thế kỉ XXI.</a:t>
            </a:r>
          </a:p>
        </p:txBody>
      </p:sp>
      <p:sp>
        <p:nvSpPr>
          <p:cNvPr id="7178" name="Text Box 7177"/>
          <p:cNvSpPr txBox="1">
            <a:spLocks noChangeArrowheads="1"/>
          </p:cNvSpPr>
          <p:nvPr/>
        </p:nvSpPr>
        <p:spPr bwMode="auto">
          <a:xfrm>
            <a:off x="4283968" y="5201358"/>
            <a:ext cx="5105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0070C0"/>
                </a:solidFill>
                <a:ea typeface="SimSun" pitchFamily="2" charset="-122"/>
              </a:rPr>
              <a:t>Sử dụng thao tác lập luận bình luận, giải thích, chứng minh.</a:t>
            </a:r>
          </a:p>
        </p:txBody>
      </p:sp>
      <p:sp>
        <p:nvSpPr>
          <p:cNvPr id="7179" name="Text Box 7178"/>
          <p:cNvSpPr txBox="1">
            <a:spLocks noChangeArrowheads="1"/>
          </p:cNvSpPr>
          <p:nvPr/>
        </p:nvSpPr>
        <p:spPr bwMode="auto">
          <a:xfrm>
            <a:off x="3276600" y="6178194"/>
            <a:ext cx="5867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0070C0"/>
                </a:solidFill>
                <a:ea typeface="SimSun" pitchFamily="2" charset="-122"/>
              </a:rPr>
              <a:t>Dùng dẫn chứng trong thực tế xã hội là chủ yếu.</a:t>
            </a:r>
          </a:p>
        </p:txBody>
      </p:sp>
      <p:sp>
        <p:nvSpPr>
          <p:cNvPr id="2" name="Text Box 7180"/>
          <p:cNvSpPr txBox="1">
            <a:spLocks noChangeArrowheads="1"/>
          </p:cNvSpPr>
          <p:nvPr/>
        </p:nvSpPr>
        <p:spPr bwMode="auto">
          <a:xfrm>
            <a:off x="2536110" y="971877"/>
            <a:ext cx="2667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800">
                <a:ea typeface="SimSun" pitchFamily="2" charset="-122"/>
              </a:rPr>
              <a:t>Phân tích đề</a:t>
            </a:r>
          </a:p>
        </p:txBody>
      </p:sp>
      <p:pic>
        <p:nvPicPr>
          <p:cNvPr id="12" name="Picture 4098" descr="post-60-1080598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2898" y="-14288"/>
            <a:ext cx="866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22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6" grpId="0"/>
      <p:bldP spid="7177" grpId="0"/>
      <p:bldP spid="7178" grpId="0"/>
      <p:bldP spid="717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itle 819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7600" cy="1138138"/>
          </a:xfrm>
        </p:spPr>
        <p:txBody>
          <a:bodyPr/>
          <a:lstStyle/>
          <a:p>
            <a:pPr algn="l"/>
            <a:r>
              <a:rPr lang="en-US" altLang="zh-CN" sz="2800" b="1" smtClean="0">
                <a:solidFill>
                  <a:srgbClr val="0070C0"/>
                </a:solidFill>
                <a:ea typeface="SimSun" pitchFamily="2" charset="-122"/>
              </a:rPr>
              <a:t>Đề 2</a:t>
            </a:r>
            <a:endParaRPr lang="en-US" altLang="zh-CN" sz="2800" b="1" i="1" smtClean="0">
              <a:solidFill>
                <a:srgbClr val="0070C0"/>
              </a:solidFill>
              <a:ea typeface="SimSun" pitchFamily="2" charset="-122"/>
            </a:endParaRPr>
          </a:p>
        </p:txBody>
      </p:sp>
      <p:sp>
        <p:nvSpPr>
          <p:cNvPr id="8194" name="Text Box 8195"/>
          <p:cNvSpPr txBox="1">
            <a:spLocks noChangeArrowheads="1"/>
          </p:cNvSpPr>
          <p:nvPr/>
        </p:nvSpPr>
        <p:spPr bwMode="auto">
          <a:xfrm>
            <a:off x="789709" y="1844825"/>
            <a:ext cx="27741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ea typeface="SimSun" pitchFamily="2" charset="-122"/>
              </a:rPr>
              <a:t>- Vấn đề nghị luận:</a:t>
            </a:r>
          </a:p>
        </p:txBody>
      </p:sp>
      <p:sp>
        <p:nvSpPr>
          <p:cNvPr id="8195" name="Text Box 8196"/>
          <p:cNvSpPr txBox="1">
            <a:spLocks noChangeArrowheads="1"/>
          </p:cNvSpPr>
          <p:nvPr/>
        </p:nvSpPr>
        <p:spPr bwMode="auto">
          <a:xfrm>
            <a:off x="810491" y="2420889"/>
            <a:ext cx="33943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ea typeface="SimSun" pitchFamily="2" charset="-122"/>
              </a:rPr>
              <a:t>- Yêu cầu về nội dung:</a:t>
            </a:r>
          </a:p>
        </p:txBody>
      </p:sp>
      <p:sp>
        <p:nvSpPr>
          <p:cNvPr id="8196" name="Text Box 8197"/>
          <p:cNvSpPr txBox="1">
            <a:spLocks noChangeArrowheads="1"/>
          </p:cNvSpPr>
          <p:nvPr/>
        </p:nvSpPr>
        <p:spPr bwMode="auto">
          <a:xfrm>
            <a:off x="699654" y="3918999"/>
            <a:ext cx="38590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ea typeface="SimSun" pitchFamily="2" charset="-122"/>
              </a:rPr>
              <a:t>- Yêu cầu về phương pháp:</a:t>
            </a:r>
          </a:p>
        </p:txBody>
      </p:sp>
      <p:sp>
        <p:nvSpPr>
          <p:cNvPr id="8197" name="Text Box 8198"/>
          <p:cNvSpPr txBox="1">
            <a:spLocks noChangeArrowheads="1"/>
          </p:cNvSpPr>
          <p:nvPr/>
        </p:nvSpPr>
        <p:spPr bwMode="auto">
          <a:xfrm>
            <a:off x="768361" y="4961957"/>
            <a:ext cx="29803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ea typeface="SimSun" pitchFamily="2" charset="-122"/>
              </a:rPr>
              <a:t>- Yêu cầu về tư liệu:</a:t>
            </a:r>
          </a:p>
        </p:txBody>
      </p:sp>
      <p:sp>
        <p:nvSpPr>
          <p:cNvPr id="8200" name="Text Box 8199"/>
          <p:cNvSpPr txBox="1">
            <a:spLocks noChangeArrowheads="1"/>
          </p:cNvSpPr>
          <p:nvPr/>
        </p:nvSpPr>
        <p:spPr bwMode="auto">
          <a:xfrm>
            <a:off x="3563888" y="1908550"/>
            <a:ext cx="4953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0070C0"/>
                </a:solidFill>
                <a:ea typeface="SimSun" pitchFamily="2" charset="-122"/>
              </a:rPr>
              <a:t>Tâm sự của HXH trong bài Tự tình II</a:t>
            </a:r>
          </a:p>
        </p:txBody>
      </p:sp>
      <p:sp>
        <p:nvSpPr>
          <p:cNvPr id="8201" name="Text Box 8200"/>
          <p:cNvSpPr txBox="1">
            <a:spLocks noChangeArrowheads="1"/>
          </p:cNvSpPr>
          <p:nvPr/>
        </p:nvSpPr>
        <p:spPr bwMode="auto">
          <a:xfrm>
            <a:off x="966787" y="2903336"/>
            <a:ext cx="792569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000" smtClean="0">
                <a:solidFill>
                  <a:srgbClr val="0070C0"/>
                </a:solidFill>
                <a:ea typeface="SimSun" pitchFamily="2" charset="-122"/>
              </a:rPr>
              <a:t>     Nêu </a:t>
            </a:r>
            <a:r>
              <a:rPr lang="en-US" altLang="zh-CN" sz="2000">
                <a:solidFill>
                  <a:srgbClr val="0070C0"/>
                </a:solidFill>
                <a:ea typeface="SimSun" pitchFamily="2" charset="-122"/>
              </a:rPr>
              <a:t>cảm nghĩ của mình về tâm sự và diễn biến tâm trạng của </a:t>
            </a:r>
            <a:r>
              <a:rPr lang="en-US" altLang="zh-CN" sz="2000" smtClean="0">
                <a:solidFill>
                  <a:srgbClr val="0070C0"/>
                </a:solidFill>
                <a:ea typeface="SimSun" pitchFamily="2" charset="-122"/>
              </a:rPr>
              <a:t>Hồ Xuân Hương: </a:t>
            </a:r>
            <a:r>
              <a:rPr lang="en-US" altLang="zh-CN" sz="2000">
                <a:solidFill>
                  <a:srgbClr val="0070C0"/>
                </a:solidFill>
                <a:ea typeface="SimSun" pitchFamily="2" charset="-122"/>
              </a:rPr>
              <a:t>nỗi cô đơn, chán chường, khát vọng được sống hạnh phúc…</a:t>
            </a:r>
          </a:p>
        </p:txBody>
      </p:sp>
      <p:sp>
        <p:nvSpPr>
          <p:cNvPr id="8202" name="Text Box 8201"/>
          <p:cNvSpPr txBox="1">
            <a:spLocks noChangeArrowheads="1"/>
          </p:cNvSpPr>
          <p:nvPr/>
        </p:nvSpPr>
        <p:spPr bwMode="auto">
          <a:xfrm>
            <a:off x="1004886" y="4415732"/>
            <a:ext cx="73835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0070C0"/>
                </a:solidFill>
                <a:ea typeface="SimSun" pitchFamily="2" charset="-122"/>
              </a:rPr>
              <a:t>Sử dụng thao tác lập luận phân tích kết hợp với nêu cảm nghĩ.</a:t>
            </a:r>
          </a:p>
        </p:txBody>
      </p:sp>
      <p:sp>
        <p:nvSpPr>
          <p:cNvPr id="2" name="Text Box 8202"/>
          <p:cNvSpPr txBox="1">
            <a:spLocks noChangeArrowheads="1"/>
          </p:cNvSpPr>
          <p:nvPr/>
        </p:nvSpPr>
        <p:spPr bwMode="auto">
          <a:xfrm>
            <a:off x="1524000" y="6324600"/>
            <a:ext cx="6629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en-US" altLang="zh-CN">
              <a:ea typeface="SimSun" pitchFamily="2" charset="-122"/>
            </a:endParaRPr>
          </a:p>
        </p:txBody>
      </p:sp>
      <p:sp>
        <p:nvSpPr>
          <p:cNvPr id="8205" name="Text Box 8204"/>
          <p:cNvSpPr txBox="1">
            <a:spLocks noChangeArrowheads="1"/>
          </p:cNvSpPr>
          <p:nvPr/>
        </p:nvSpPr>
        <p:spPr bwMode="auto">
          <a:xfrm>
            <a:off x="3600903" y="4992734"/>
            <a:ext cx="55626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0070C0"/>
                </a:solidFill>
                <a:ea typeface="SimSun" pitchFamily="2" charset="-122"/>
              </a:rPr>
              <a:t>Dẫn chứng thơ </a:t>
            </a:r>
            <a:r>
              <a:rPr lang="en-US" altLang="zh-CN" sz="2000" smtClean="0">
                <a:solidFill>
                  <a:srgbClr val="0070C0"/>
                </a:solidFill>
                <a:ea typeface="SimSun" pitchFamily="2" charset="-122"/>
              </a:rPr>
              <a:t>Hồ Xuân Hương </a:t>
            </a:r>
            <a:r>
              <a:rPr lang="en-US" altLang="zh-CN" sz="2000">
                <a:solidFill>
                  <a:srgbClr val="0070C0"/>
                </a:solidFill>
                <a:ea typeface="SimSun" pitchFamily="2" charset="-122"/>
              </a:rPr>
              <a:t>là chủ yếu. </a:t>
            </a:r>
          </a:p>
        </p:txBody>
      </p:sp>
      <p:sp>
        <p:nvSpPr>
          <p:cNvPr id="8203" name="Text Box 8206"/>
          <p:cNvSpPr txBox="1">
            <a:spLocks noChangeArrowheads="1"/>
          </p:cNvSpPr>
          <p:nvPr/>
        </p:nvSpPr>
        <p:spPr bwMode="auto">
          <a:xfrm>
            <a:off x="2819400" y="1025236"/>
            <a:ext cx="2667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800">
                <a:ea typeface="SimSun" pitchFamily="2" charset="-122"/>
              </a:rPr>
              <a:t>Phân tích đề</a:t>
            </a:r>
          </a:p>
        </p:txBody>
      </p:sp>
      <p:pic>
        <p:nvPicPr>
          <p:cNvPr id="13" name="Picture 4098" descr="post-60-1080598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0"/>
            <a:ext cx="866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7974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/>
      <p:bldP spid="8201" grpId="0"/>
      <p:bldP spid="8202" grpId="0"/>
      <p:bldP spid="820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itle 9217"/>
          <p:cNvSpPr>
            <a:spLocks noGrp="1" noChangeArrowheads="1"/>
          </p:cNvSpPr>
          <p:nvPr>
            <p:ph type="title"/>
          </p:nvPr>
        </p:nvSpPr>
        <p:spPr>
          <a:xfrm>
            <a:off x="457200" y="-76201"/>
            <a:ext cx="7051675" cy="1309687"/>
          </a:xfrm>
        </p:spPr>
        <p:txBody>
          <a:bodyPr/>
          <a:lstStyle/>
          <a:p>
            <a:pPr algn="l"/>
            <a:r>
              <a:rPr lang="en-US" altLang="zh-CN" sz="2800" b="1" smtClean="0">
                <a:solidFill>
                  <a:srgbClr val="0070C0"/>
                </a:solidFill>
                <a:ea typeface="SimSun" pitchFamily="2" charset="-122"/>
              </a:rPr>
              <a:t>Đề 3</a:t>
            </a:r>
          </a:p>
        </p:txBody>
      </p:sp>
      <p:sp>
        <p:nvSpPr>
          <p:cNvPr id="9218" name="Text Box 9219"/>
          <p:cNvSpPr txBox="1">
            <a:spLocks noChangeArrowheads="1"/>
          </p:cNvSpPr>
          <p:nvPr/>
        </p:nvSpPr>
        <p:spPr bwMode="auto">
          <a:xfrm>
            <a:off x="20751" y="1594446"/>
            <a:ext cx="257587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000">
                <a:ea typeface="SimSun" pitchFamily="2" charset="-122"/>
              </a:rPr>
              <a:t>- Vấn đề nghị luận:</a:t>
            </a:r>
          </a:p>
        </p:txBody>
      </p:sp>
      <p:sp>
        <p:nvSpPr>
          <p:cNvPr id="9219" name="Text Box 9220"/>
          <p:cNvSpPr txBox="1">
            <a:spLocks noChangeArrowheads="1"/>
          </p:cNvSpPr>
          <p:nvPr/>
        </p:nvSpPr>
        <p:spPr bwMode="auto">
          <a:xfrm>
            <a:off x="-15343" y="2067471"/>
            <a:ext cx="36195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000">
                <a:ea typeface="SimSun" pitchFamily="2" charset="-122"/>
              </a:rPr>
              <a:t>- Yêu cầu về nội dung:</a:t>
            </a:r>
          </a:p>
        </p:txBody>
      </p:sp>
      <p:sp>
        <p:nvSpPr>
          <p:cNvPr id="9220" name="Text Box 9221"/>
          <p:cNvSpPr txBox="1">
            <a:spLocks noChangeArrowheads="1"/>
          </p:cNvSpPr>
          <p:nvPr/>
        </p:nvSpPr>
        <p:spPr bwMode="auto">
          <a:xfrm>
            <a:off x="-4968" y="4289920"/>
            <a:ext cx="35987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000">
                <a:ea typeface="SimSun" pitchFamily="2" charset="-122"/>
              </a:rPr>
              <a:t>- Yêu cầu về phương pháp:</a:t>
            </a:r>
          </a:p>
        </p:txBody>
      </p:sp>
      <p:sp>
        <p:nvSpPr>
          <p:cNvPr id="9221" name="Text Box 9222"/>
          <p:cNvSpPr txBox="1">
            <a:spLocks noChangeArrowheads="1"/>
          </p:cNvSpPr>
          <p:nvPr/>
        </p:nvSpPr>
        <p:spPr bwMode="auto">
          <a:xfrm>
            <a:off x="51389" y="5134939"/>
            <a:ext cx="25146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000">
                <a:ea typeface="SimSun" pitchFamily="2" charset="-122"/>
              </a:rPr>
              <a:t>- Yêu cầu về tư liệu:</a:t>
            </a:r>
          </a:p>
        </p:txBody>
      </p:sp>
      <p:sp>
        <p:nvSpPr>
          <p:cNvPr id="9225" name="Text Box 9224"/>
          <p:cNvSpPr txBox="1">
            <a:spLocks noChangeArrowheads="1"/>
          </p:cNvSpPr>
          <p:nvPr/>
        </p:nvSpPr>
        <p:spPr bwMode="auto">
          <a:xfrm>
            <a:off x="1058594" y="2486054"/>
            <a:ext cx="7239000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0070C0"/>
                </a:solidFill>
                <a:ea typeface="SimSun" pitchFamily="2" charset="-122"/>
              </a:rPr>
              <a:t>Có thể triển khai theo một trong các hướng sau:</a:t>
            </a:r>
          </a:p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0070C0"/>
                </a:solidFill>
                <a:ea typeface="SimSun" pitchFamily="2" charset="-122"/>
              </a:rPr>
              <a:t>+ Bức tranh thu làng quê Việt nam</a:t>
            </a:r>
          </a:p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0070C0"/>
                </a:solidFill>
                <a:ea typeface="SimSun" pitchFamily="2" charset="-122"/>
              </a:rPr>
              <a:t>+ Tâm sự của Nguyễn Khuyến trong bài thơ</a:t>
            </a:r>
          </a:p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0070C0"/>
                </a:solidFill>
                <a:ea typeface="SimSun" pitchFamily="2" charset="-122"/>
              </a:rPr>
              <a:t>+ Những thành công về nghệ thuật của bài thơ</a:t>
            </a:r>
          </a:p>
        </p:txBody>
      </p:sp>
      <p:sp>
        <p:nvSpPr>
          <p:cNvPr id="9226" name="Text Box 9225"/>
          <p:cNvSpPr txBox="1">
            <a:spLocks noChangeArrowheads="1"/>
          </p:cNvSpPr>
          <p:nvPr/>
        </p:nvSpPr>
        <p:spPr bwMode="auto">
          <a:xfrm>
            <a:off x="2267744" y="1594446"/>
            <a:ext cx="68762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0070C0"/>
                </a:solidFill>
                <a:ea typeface="SimSun" pitchFamily="2" charset="-122"/>
              </a:rPr>
              <a:t>Một vẻ đẹp của bài thơ </a:t>
            </a:r>
            <a:r>
              <a:rPr lang="en-US" altLang="zh-CN" sz="2000" i="1">
                <a:solidFill>
                  <a:srgbClr val="0070C0"/>
                </a:solidFill>
                <a:ea typeface="SimSun" pitchFamily="2" charset="-122"/>
              </a:rPr>
              <a:t>Câu cá mùa thu</a:t>
            </a:r>
            <a:r>
              <a:rPr lang="en-US" altLang="zh-CN" sz="2000">
                <a:solidFill>
                  <a:srgbClr val="0070C0"/>
                </a:solidFill>
                <a:ea typeface="SimSun" pitchFamily="2" charset="-122"/>
              </a:rPr>
              <a:t> - Nguyễn Khuyến</a:t>
            </a:r>
          </a:p>
        </p:txBody>
      </p:sp>
      <p:sp>
        <p:nvSpPr>
          <p:cNvPr id="9227" name="Text Box 9226"/>
          <p:cNvSpPr txBox="1">
            <a:spLocks noChangeArrowheads="1"/>
          </p:cNvSpPr>
          <p:nvPr/>
        </p:nvSpPr>
        <p:spPr bwMode="auto">
          <a:xfrm>
            <a:off x="455665" y="4734829"/>
            <a:ext cx="867645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0070C0"/>
                </a:solidFill>
                <a:ea typeface="SimSun" pitchFamily="2" charset="-122"/>
              </a:rPr>
              <a:t>Phân tích kết hợp với chứng minh, có thể so sánh với các bài thơ thu khác</a:t>
            </a:r>
          </a:p>
        </p:txBody>
      </p:sp>
      <p:sp>
        <p:nvSpPr>
          <p:cNvPr id="9228" name="Text Box 9227"/>
          <p:cNvSpPr txBox="1">
            <a:spLocks noChangeArrowheads="1"/>
          </p:cNvSpPr>
          <p:nvPr/>
        </p:nvSpPr>
        <p:spPr bwMode="auto">
          <a:xfrm>
            <a:off x="654076" y="5540715"/>
            <a:ext cx="847804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0070C0"/>
                </a:solidFill>
                <a:ea typeface="SimSun" pitchFamily="2" charset="-122"/>
              </a:rPr>
              <a:t>     Bài </a:t>
            </a:r>
            <a:r>
              <a:rPr lang="en-US" altLang="zh-CN" sz="2000" i="1">
                <a:solidFill>
                  <a:srgbClr val="0070C0"/>
                </a:solidFill>
                <a:ea typeface="SimSun" pitchFamily="2" charset="-122"/>
              </a:rPr>
              <a:t>Câu cá mùa thu</a:t>
            </a:r>
            <a:r>
              <a:rPr lang="en-US" altLang="zh-CN" sz="2000">
                <a:solidFill>
                  <a:srgbClr val="0070C0"/>
                </a:solidFill>
                <a:ea typeface="SimSun" pitchFamily="2" charset="-122"/>
              </a:rPr>
              <a:t>, thơ văn của Nguyễn Khuyến hoặc các bài thơ </a:t>
            </a:r>
            <a:r>
              <a:rPr lang="en-US" altLang="zh-CN" sz="2000" smtClean="0">
                <a:solidFill>
                  <a:srgbClr val="0070C0"/>
                </a:solidFill>
                <a:ea typeface="SimSun" pitchFamily="2" charset="-122"/>
              </a:rPr>
              <a:t>khác viết </a:t>
            </a:r>
            <a:r>
              <a:rPr lang="en-US" altLang="zh-CN" sz="2000">
                <a:solidFill>
                  <a:srgbClr val="0070C0"/>
                </a:solidFill>
                <a:ea typeface="SimSun" pitchFamily="2" charset="-122"/>
              </a:rPr>
              <a:t>về mùa </a:t>
            </a:r>
            <a:r>
              <a:rPr lang="en-US" altLang="zh-CN" sz="2000" smtClean="0">
                <a:solidFill>
                  <a:srgbClr val="0070C0"/>
                </a:solidFill>
                <a:ea typeface="SimSun" pitchFamily="2" charset="-122"/>
              </a:rPr>
              <a:t>thu.</a:t>
            </a:r>
            <a:endParaRPr lang="en-US" altLang="zh-CN" sz="2000">
              <a:solidFill>
                <a:srgbClr val="0070C0"/>
              </a:solidFill>
              <a:ea typeface="SimSun" pitchFamily="2" charset="-122"/>
            </a:endParaRPr>
          </a:p>
        </p:txBody>
      </p:sp>
      <p:sp>
        <p:nvSpPr>
          <p:cNvPr id="2" name="Text Box 9229"/>
          <p:cNvSpPr txBox="1">
            <a:spLocks noChangeArrowheads="1"/>
          </p:cNvSpPr>
          <p:nvPr/>
        </p:nvSpPr>
        <p:spPr bwMode="auto">
          <a:xfrm>
            <a:off x="2737729" y="914400"/>
            <a:ext cx="2667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800">
                <a:ea typeface="SimSun" pitchFamily="2" charset="-122"/>
              </a:rPr>
              <a:t>Phân tích đề</a:t>
            </a:r>
          </a:p>
        </p:txBody>
      </p:sp>
      <p:pic>
        <p:nvPicPr>
          <p:cNvPr id="12" name="Picture 4098" descr="post-60-1080598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4206" y="162105"/>
            <a:ext cx="866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1771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5" grpId="0"/>
      <p:bldP spid="9226" grpId="0"/>
      <p:bldP spid="9227" grpId="0"/>
      <p:bldP spid="92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31745"/>
          <p:cNvSpPr>
            <a:spLocks noGrp="1" noChangeArrowheads="1"/>
          </p:cNvSpPr>
          <p:nvPr>
            <p:ph type="title"/>
          </p:nvPr>
        </p:nvSpPr>
        <p:spPr>
          <a:xfrm>
            <a:off x="103584" y="131199"/>
            <a:ext cx="9144000" cy="1752600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 b="1" smtClean="0">
                <a:solidFill>
                  <a:srgbClr val="0070C0"/>
                </a:solidFill>
                <a:ea typeface="SimSun" pitchFamily="2" charset="-122"/>
              </a:rPr>
              <a:t>Đề 4</a:t>
            </a:r>
          </a:p>
        </p:txBody>
      </p:sp>
      <p:sp>
        <p:nvSpPr>
          <p:cNvPr id="15362" name="Text Box 31747"/>
          <p:cNvSpPr txBox="1">
            <a:spLocks noChangeArrowheads="1"/>
          </p:cNvSpPr>
          <p:nvPr/>
        </p:nvSpPr>
        <p:spPr bwMode="auto">
          <a:xfrm>
            <a:off x="838200" y="1916832"/>
            <a:ext cx="3733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ea typeface="SimSun" pitchFamily="2" charset="-122"/>
              </a:rPr>
              <a:t>- </a:t>
            </a:r>
            <a:r>
              <a:rPr lang="en-US" altLang="zh-CN" sz="2400" err="1">
                <a:ea typeface="SimSun" pitchFamily="2" charset="-122"/>
              </a:rPr>
              <a:t>Vấn</a:t>
            </a:r>
            <a:r>
              <a:rPr lang="en-US" altLang="zh-CN" sz="2400">
                <a:ea typeface="SimSun" pitchFamily="2" charset="-122"/>
              </a:rPr>
              <a:t> </a:t>
            </a:r>
            <a:r>
              <a:rPr lang="en-US" altLang="zh-CN" sz="2400" err="1">
                <a:ea typeface="SimSun" pitchFamily="2" charset="-122"/>
              </a:rPr>
              <a:t>đề</a:t>
            </a:r>
            <a:r>
              <a:rPr lang="en-US" altLang="zh-CN" sz="2400">
                <a:ea typeface="SimSun" pitchFamily="2" charset="-122"/>
              </a:rPr>
              <a:t> </a:t>
            </a:r>
            <a:r>
              <a:rPr lang="en-US" altLang="zh-CN" sz="2400" err="1">
                <a:ea typeface="SimSun" pitchFamily="2" charset="-122"/>
              </a:rPr>
              <a:t>nghị</a:t>
            </a:r>
            <a:r>
              <a:rPr lang="en-US" altLang="zh-CN" sz="2400">
                <a:ea typeface="SimSun" pitchFamily="2" charset="-122"/>
              </a:rPr>
              <a:t> </a:t>
            </a:r>
            <a:r>
              <a:rPr lang="en-US" altLang="zh-CN" sz="2400" err="1">
                <a:ea typeface="SimSun" pitchFamily="2" charset="-122"/>
              </a:rPr>
              <a:t>luận</a:t>
            </a:r>
            <a:r>
              <a:rPr lang="en-US" altLang="zh-CN" sz="2400">
                <a:ea typeface="SimSun" pitchFamily="2" charset="-122"/>
              </a:rPr>
              <a:t>:</a:t>
            </a:r>
          </a:p>
        </p:txBody>
      </p:sp>
      <p:sp>
        <p:nvSpPr>
          <p:cNvPr id="15363" name="Text Box 31748"/>
          <p:cNvSpPr txBox="1">
            <a:spLocks noChangeArrowheads="1"/>
          </p:cNvSpPr>
          <p:nvPr/>
        </p:nvSpPr>
        <p:spPr bwMode="auto">
          <a:xfrm>
            <a:off x="800100" y="2492896"/>
            <a:ext cx="405993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ea typeface="SimSun" pitchFamily="2" charset="-122"/>
              </a:rPr>
              <a:t>- Yêu cầu về nội dung:</a:t>
            </a:r>
          </a:p>
        </p:txBody>
      </p:sp>
      <p:sp>
        <p:nvSpPr>
          <p:cNvPr id="15364" name="Text Box 31749"/>
          <p:cNvSpPr txBox="1">
            <a:spLocks noChangeArrowheads="1"/>
          </p:cNvSpPr>
          <p:nvPr/>
        </p:nvSpPr>
        <p:spPr bwMode="auto">
          <a:xfrm>
            <a:off x="845096" y="4581128"/>
            <a:ext cx="4953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ea typeface="SimSun" pitchFamily="2" charset="-122"/>
              </a:rPr>
              <a:t>- Yêu cầu về phương pháp:</a:t>
            </a:r>
          </a:p>
        </p:txBody>
      </p:sp>
      <p:sp>
        <p:nvSpPr>
          <p:cNvPr id="31751" name="Text Box 31750"/>
          <p:cNvSpPr txBox="1">
            <a:spLocks noChangeArrowheads="1"/>
          </p:cNvSpPr>
          <p:nvPr/>
        </p:nvSpPr>
        <p:spPr bwMode="auto">
          <a:xfrm>
            <a:off x="3563888" y="1973922"/>
            <a:ext cx="50605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000" err="1">
                <a:solidFill>
                  <a:srgbClr val="0070C0"/>
                </a:solidFill>
                <a:ea typeface="SimSun" pitchFamily="2" charset="-122"/>
              </a:rPr>
              <a:t>Tính</a:t>
            </a:r>
            <a:r>
              <a:rPr lang="en-US" altLang="zh-CN" sz="200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000" err="1">
                <a:solidFill>
                  <a:srgbClr val="0070C0"/>
                </a:solidFill>
                <a:ea typeface="SimSun" pitchFamily="2" charset="-122"/>
              </a:rPr>
              <a:t>trung</a:t>
            </a:r>
            <a:r>
              <a:rPr lang="en-US" altLang="zh-CN" sz="200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000" err="1">
                <a:solidFill>
                  <a:srgbClr val="0070C0"/>
                </a:solidFill>
                <a:ea typeface="SimSun" pitchFamily="2" charset="-122"/>
              </a:rPr>
              <a:t>thực</a:t>
            </a:r>
            <a:r>
              <a:rPr lang="en-US" altLang="zh-CN" sz="200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000" err="1">
                <a:solidFill>
                  <a:srgbClr val="0070C0"/>
                </a:solidFill>
                <a:ea typeface="SimSun" pitchFamily="2" charset="-122"/>
              </a:rPr>
              <a:t>trong</a:t>
            </a:r>
            <a:r>
              <a:rPr lang="en-US" altLang="zh-CN" sz="200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000" err="1">
                <a:solidFill>
                  <a:srgbClr val="0070C0"/>
                </a:solidFill>
                <a:ea typeface="SimSun" pitchFamily="2" charset="-122"/>
              </a:rPr>
              <a:t>thi</a:t>
            </a:r>
            <a:r>
              <a:rPr lang="en-US" altLang="zh-CN" sz="200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000" err="1">
                <a:solidFill>
                  <a:srgbClr val="0070C0"/>
                </a:solidFill>
                <a:ea typeface="SimSun" pitchFamily="2" charset="-122"/>
              </a:rPr>
              <a:t>cử</a:t>
            </a:r>
            <a:endParaRPr lang="en-US" altLang="zh-CN" sz="2000">
              <a:solidFill>
                <a:srgbClr val="0070C0"/>
              </a:solidFill>
              <a:ea typeface="SimSun" pitchFamily="2" charset="-122"/>
            </a:endParaRPr>
          </a:p>
        </p:txBody>
      </p:sp>
      <p:sp>
        <p:nvSpPr>
          <p:cNvPr id="31752" name="Text Box 31751"/>
          <p:cNvSpPr txBox="1">
            <a:spLocks noChangeArrowheads="1"/>
          </p:cNvSpPr>
          <p:nvPr/>
        </p:nvSpPr>
        <p:spPr bwMode="auto">
          <a:xfrm>
            <a:off x="1115616" y="2963028"/>
            <a:ext cx="8028384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0070C0"/>
                </a:solidFill>
                <a:ea typeface="SimSun" pitchFamily="2" charset="-122"/>
              </a:rPr>
              <a:t>+ Nêu ý nghĩa nội dung câu nói của Tổng thống: ông tha thiết mong </a:t>
            </a:r>
            <a:r>
              <a:rPr lang="en-US" altLang="zh-CN" sz="2000" smtClean="0">
                <a:solidFill>
                  <a:srgbClr val="0070C0"/>
                </a:solidFill>
                <a:ea typeface="SimSun" pitchFamily="2" charset="-122"/>
              </a:rPr>
              <a:t>muốn </a:t>
            </a:r>
            <a:r>
              <a:rPr lang="en-US" altLang="zh-CN" sz="2000">
                <a:solidFill>
                  <a:srgbClr val="0070C0"/>
                </a:solidFill>
                <a:ea typeface="SimSun" pitchFamily="2" charset="-122"/>
              </a:rPr>
              <a:t>con mình được giáo dục tính trung thực, biết nhìn thẳng vào năng </a:t>
            </a:r>
            <a:r>
              <a:rPr lang="en-US" altLang="zh-CN" sz="2000" smtClean="0">
                <a:solidFill>
                  <a:srgbClr val="0070C0"/>
                </a:solidFill>
                <a:ea typeface="SimSun" pitchFamily="2" charset="-122"/>
              </a:rPr>
              <a:t>lực.</a:t>
            </a:r>
          </a:p>
          <a:p>
            <a:pPr>
              <a:spcBef>
                <a:spcPct val="50000"/>
              </a:spcBef>
            </a:pPr>
            <a:r>
              <a:rPr lang="en-US" altLang="zh-CN" sz="2000" smtClean="0">
                <a:solidFill>
                  <a:srgbClr val="0070C0"/>
                </a:solidFill>
                <a:ea typeface="SimSun" pitchFamily="2" charset="-122"/>
              </a:rPr>
              <a:t>+ </a:t>
            </a:r>
            <a:r>
              <a:rPr lang="en-US" altLang="zh-CN" sz="2000">
                <a:solidFill>
                  <a:srgbClr val="0070C0"/>
                </a:solidFill>
                <a:ea typeface="SimSun" pitchFamily="2" charset="-122"/>
              </a:rPr>
              <a:t>Bày tỏ quan niệm của bản thân: đồng tình hay phản đối</a:t>
            </a:r>
          </a:p>
        </p:txBody>
      </p:sp>
      <p:sp>
        <p:nvSpPr>
          <p:cNvPr id="31753" name="Text Box 31752"/>
          <p:cNvSpPr txBox="1">
            <a:spLocks noChangeArrowheads="1"/>
          </p:cNvSpPr>
          <p:nvPr/>
        </p:nvSpPr>
        <p:spPr bwMode="auto">
          <a:xfrm>
            <a:off x="1322784" y="5089887"/>
            <a:ext cx="67056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0070C0"/>
                </a:solidFill>
                <a:ea typeface="SimSun" pitchFamily="2" charset="-122"/>
              </a:rPr>
              <a:t>Kết hợp thao tác phân tích, so sánh và bình luận</a:t>
            </a:r>
          </a:p>
        </p:txBody>
      </p:sp>
      <p:sp>
        <p:nvSpPr>
          <p:cNvPr id="15368" name="Text Box 31753"/>
          <p:cNvSpPr txBox="1">
            <a:spLocks noChangeArrowheads="1"/>
          </p:cNvSpPr>
          <p:nvPr/>
        </p:nvSpPr>
        <p:spPr bwMode="auto">
          <a:xfrm>
            <a:off x="3234795" y="1052736"/>
            <a:ext cx="2438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err="1">
                <a:ea typeface="SimSun" pitchFamily="2" charset="-122"/>
              </a:rPr>
              <a:t>Phân</a:t>
            </a:r>
            <a:r>
              <a:rPr lang="en-US" altLang="zh-CN" sz="2800">
                <a:ea typeface="SimSun" pitchFamily="2" charset="-122"/>
              </a:rPr>
              <a:t> </a:t>
            </a:r>
            <a:r>
              <a:rPr lang="en-US" altLang="zh-CN" sz="2800" err="1">
                <a:ea typeface="SimSun" pitchFamily="2" charset="-122"/>
              </a:rPr>
              <a:t>tích</a:t>
            </a:r>
            <a:r>
              <a:rPr lang="en-US" altLang="zh-CN" sz="2800">
                <a:ea typeface="SimSun" pitchFamily="2" charset="-122"/>
              </a:rPr>
              <a:t> </a:t>
            </a:r>
            <a:r>
              <a:rPr lang="en-US" altLang="zh-CN" sz="2800" err="1">
                <a:ea typeface="SimSun" pitchFamily="2" charset="-122"/>
              </a:rPr>
              <a:t>đề</a:t>
            </a:r>
            <a:endParaRPr lang="en-US" altLang="zh-CN" sz="2800">
              <a:ea typeface="SimSun" pitchFamily="2" charset="-122"/>
            </a:endParaRPr>
          </a:p>
        </p:txBody>
      </p:sp>
      <p:sp>
        <p:nvSpPr>
          <p:cNvPr id="15369" name="Text Box 31754"/>
          <p:cNvSpPr txBox="1">
            <a:spLocks noChangeArrowheads="1"/>
          </p:cNvSpPr>
          <p:nvPr/>
        </p:nvSpPr>
        <p:spPr bwMode="auto">
          <a:xfrm>
            <a:off x="865668" y="5638800"/>
            <a:ext cx="3276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ea typeface="SimSun" pitchFamily="2" charset="-122"/>
              </a:rPr>
              <a:t>- Yêu cầu về tư liệu:</a:t>
            </a:r>
          </a:p>
        </p:txBody>
      </p:sp>
      <p:sp>
        <p:nvSpPr>
          <p:cNvPr id="31756" name="Text Box 31755"/>
          <p:cNvSpPr txBox="1">
            <a:spLocks noChangeArrowheads="1"/>
          </p:cNvSpPr>
          <p:nvPr/>
        </p:nvSpPr>
        <p:spPr bwMode="auto">
          <a:xfrm>
            <a:off x="3779912" y="5684043"/>
            <a:ext cx="3200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000" err="1">
                <a:solidFill>
                  <a:srgbClr val="0070C0"/>
                </a:solidFill>
                <a:ea typeface="SimSun" pitchFamily="2" charset="-122"/>
              </a:rPr>
              <a:t>Trong</a:t>
            </a:r>
            <a:r>
              <a:rPr lang="en-US" altLang="zh-CN" sz="200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000" err="1">
                <a:solidFill>
                  <a:srgbClr val="0070C0"/>
                </a:solidFill>
                <a:ea typeface="SimSun" pitchFamily="2" charset="-122"/>
              </a:rPr>
              <a:t>đời</a:t>
            </a:r>
            <a:r>
              <a:rPr lang="en-US" altLang="zh-CN" sz="200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000" err="1">
                <a:solidFill>
                  <a:srgbClr val="0070C0"/>
                </a:solidFill>
                <a:ea typeface="SimSun" pitchFamily="2" charset="-122"/>
              </a:rPr>
              <a:t>sống</a:t>
            </a:r>
            <a:r>
              <a:rPr lang="en-US" altLang="zh-CN" sz="200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000" err="1">
                <a:solidFill>
                  <a:srgbClr val="0070C0"/>
                </a:solidFill>
                <a:ea typeface="SimSun" pitchFamily="2" charset="-122"/>
              </a:rPr>
              <a:t>xã</a:t>
            </a:r>
            <a:r>
              <a:rPr lang="en-US" altLang="zh-CN" sz="200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000" err="1">
                <a:solidFill>
                  <a:srgbClr val="0070C0"/>
                </a:solidFill>
                <a:ea typeface="SimSun" pitchFamily="2" charset="-122"/>
              </a:rPr>
              <a:t>hội</a:t>
            </a:r>
            <a:endParaRPr lang="en-US" altLang="zh-CN" sz="2000">
              <a:solidFill>
                <a:srgbClr val="0070C0"/>
              </a:solidFill>
              <a:ea typeface="SimSun" pitchFamily="2" charset="-122"/>
            </a:endParaRPr>
          </a:p>
        </p:txBody>
      </p:sp>
      <p:pic>
        <p:nvPicPr>
          <p:cNvPr id="12" name="Picture 4098" descr="post-60-1080598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36095"/>
            <a:ext cx="866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227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1" grpId="0"/>
      <p:bldP spid="31752" grpId="0"/>
      <p:bldP spid="31753" grpId="0"/>
      <p:bldP spid="3175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785</TotalTime>
  <Words>1523</Words>
  <Application>Microsoft Office PowerPoint</Application>
  <PresentationFormat>On-screen Show (4:3)</PresentationFormat>
  <Paragraphs>200</Paragraphs>
  <Slides>19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PowerPoint Presentation</vt:lpstr>
      <vt:lpstr>PowerPoint Presentation</vt:lpstr>
      <vt:lpstr>1. Phân tích đề: </vt:lpstr>
      <vt:lpstr>PowerPoint Presentation</vt:lpstr>
      <vt:lpstr>PowerPoint Presentation</vt:lpstr>
      <vt:lpstr>Đề 1</vt:lpstr>
      <vt:lpstr>Đề 2</vt:lpstr>
      <vt:lpstr>Đề 3</vt:lpstr>
      <vt:lpstr>Đề 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ASUS</dc:creator>
  <cp:lastModifiedBy>Hong - VP Dang Uy</cp:lastModifiedBy>
  <cp:revision>50</cp:revision>
  <dcterms:created xsi:type="dcterms:W3CDTF">2018-12-05T08:00:55Z</dcterms:created>
  <dcterms:modified xsi:type="dcterms:W3CDTF">2020-04-24T07:58:27Z</dcterms:modified>
</cp:coreProperties>
</file>